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5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64" r:id="rId6"/>
    <p:sldId id="300" r:id="rId7"/>
    <p:sldId id="301" r:id="rId8"/>
    <p:sldId id="302" r:id="rId9"/>
    <p:sldId id="304" r:id="rId10"/>
    <p:sldId id="303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74" r:id="rId21"/>
    <p:sldId id="284" r:id="rId22"/>
    <p:sldId id="277" r:id="rId23"/>
    <p:sldId id="321" r:id="rId24"/>
    <p:sldId id="317" r:id="rId25"/>
    <p:sldId id="318" r:id="rId26"/>
    <p:sldId id="319" r:id="rId27"/>
    <p:sldId id="259" r:id="rId28"/>
  </p:sldIdLst>
  <p:sldSz cx="9144000" cy="6858000" type="screen4x3"/>
  <p:notesSz cx="7010400" cy="9296400"/>
  <p:custDataLst>
    <p:tags r:id="rId29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8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1.xml" /><Relationship Id="rId3" Type="http://schemas.openxmlformats.org/officeDocument/2006/relationships/handoutMaster" Target="handoutMasters/handout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/>
          <a:lstStyle>
            <a:lvl1pPr algn="r">
              <a:defRPr sz="1200">
                <a:effectLst/>
              </a:defRPr>
            </a:lvl1pPr>
          </a:lstStyle>
          <a:p>
            <a:fld id="{F6549944-8F75-4294-A0F9-63DB74A7B7AC}" type="datetimeFigureOut">
              <a:rPr lang="en-US" smtClean="0">
                <a:effectLst/>
              </a:rPr>
              <a:t>8/7/2017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 anchor="b"/>
          <a:lstStyle>
            <a:lvl1pPr algn="r">
              <a:defRPr sz="1200">
                <a:effectLst/>
              </a:defRPr>
            </a:lvl1pPr>
          </a:lstStyle>
          <a:p>
            <a:fld id="{C68A7780-D687-4AD6-BE22-FB89B83F3C99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839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/>
          <a:lstStyle>
            <a:lvl1pPr algn="r">
              <a:defRPr sz="1200">
                <a:effectLst/>
              </a:defRPr>
            </a:lvl1pPr>
          </a:lstStyle>
          <a:p>
            <a:fld id="{C9519A05-18FB-4477-AAC4-13C8BF8152CA}" type="datetimeFigureOut">
              <a:rPr lang="en-US" smtClean="0">
                <a:effectLst/>
              </a:rPr>
              <a:t>8/7/2017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effectLst/>
        </p:spPr>
        <p:txBody>
          <a:bodyPr vert="horz" lIns="93177" tIns="46589" rIns="93177" bIns="46589" rtlCol="0"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effectLst/>
        </p:spPr>
        <p:txBody>
          <a:bodyPr vert="horz" lIns="93177" tIns="46589" rIns="93177" bIns="46589" rtlCol="0" anchor="b"/>
          <a:lstStyle>
            <a:lvl1pPr algn="r">
              <a:defRPr sz="1200">
                <a:effectLst/>
              </a:defRPr>
            </a:lvl1pPr>
          </a:lstStyle>
          <a:p>
            <a:fld id="{B8DDD821-A006-42D6-8228-3063D835254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11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fld id="{9839E038-076A-4719-9586-EE7029713F79}" type="slidenum">
              <a:rPr lang="en-US" smtClean="0">
                <a:effectLst/>
              </a:rPr>
              <a:pPr>
                <a:defRPr>
                  <a:effectLst/>
                </a:defRPr>
              </a:pPr>
              <a:t>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73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Unlikely</a:t>
            </a:r>
            <a:r>
              <a:rPr lang="en-US" baseline="0" smtClean="0">
                <a:effectLst/>
              </a:rPr>
              <a:t> to pass Senate in current form</a:t>
            </a:r>
          </a:p>
          <a:p>
            <a:endParaRPr lang="en-US" baseline="0" smtClean="0">
              <a:effectLst/>
            </a:endParaRPr>
          </a:p>
          <a:p>
            <a:pPr defTabSz="917148">
              <a:defRPr>
                <a:effectLst/>
              </a:defRPr>
            </a:pPr>
            <a:r>
              <a:rPr lang="en-US" smtClean="0">
                <a:effectLst/>
              </a:rPr>
              <a:t>Cadillac tax is a 40% excise tax levied</a:t>
            </a:r>
            <a:r>
              <a:rPr lang="en-US" baseline="0" smtClean="0">
                <a:effectLst/>
              </a:rPr>
              <a:t> against employers who offer high-cost plans – originally scheduled to take effect in 2020.  Based on premium costs.  If annual premium for individual plan exceeds $10,200 for individual coverage or $27,500 for family coverage, including both employee and employer contributions, tax applies.</a:t>
            </a:r>
            <a:endParaRPr lang="en-US" smtClean="0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28B1AC5-BD98-4C50-8F89-290C273A5506}" type="slidenum">
              <a:rPr lang="en-US" smtClean="0">
                <a:effectLst/>
              </a:rPr>
              <a:t>14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039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28B1AC5-BD98-4C50-8F89-290C273A5506}" type="slidenum">
              <a:rPr lang="en-US" smtClean="0">
                <a:effectLst/>
              </a:rPr>
              <a:t>15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25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fld id="{9839E038-076A-4719-9586-EE7029713F79}" type="slidenum">
              <a:rPr lang="en-US" smtClean="0">
                <a:effectLst/>
              </a:rPr>
              <a:pPr>
                <a:defRPr>
                  <a:effectLst/>
                </a:defRPr>
              </a:pPr>
              <a:t>25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73527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rgbClr val="7476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228851"/>
          </a:xfrm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 cap="all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885949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en-US" smtClean="0">
                <a:effectLst/>
              </a:rPr>
              <a:t>Click to edit Master subtitle style</a:t>
            </a:r>
            <a:endParaRPr lang="en-US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8610"/>
            <a:ext cx="3352800" cy="2798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318194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98010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2"/>
            <a:ext cx="8229600" cy="3962399"/>
          </a:xfrm>
          <a:effectLst/>
        </p:spPr>
        <p:txBody>
          <a:bodyPr vert="eaVert"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51309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10680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02280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8305800" cy="3962400"/>
          </a:xfrm>
          <a:prstGeom prst="rect">
            <a:avLst/>
          </a:prstGeo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0526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3962399"/>
          </a:xfrm>
          <a:prstGeom prst="rect">
            <a:avLst/>
          </a:prstGeom>
          <a:effectLst/>
        </p:spPr>
        <p:txBody>
          <a:bodyPr vert="eaVert"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70983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51899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rgbClr val="7476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14401"/>
            <a:ext cx="7772400" cy="1992313"/>
          </a:xfrm>
          <a:effectLst/>
        </p:spPr>
        <p:txBody>
          <a:bodyPr anchor="b" anchorCtr="0">
            <a:normAutofit/>
          </a:bodyPr>
          <a:lstStyle>
            <a:lvl1pPr algn="l">
              <a:defRPr sz="3500" b="0" cap="all">
                <a:effectLst/>
              </a:defRPr>
            </a:lvl1pPr>
          </a:lstStyle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/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997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038601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038601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98257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7"/>
            <a:ext cx="4040188" cy="639763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276600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951037"/>
            <a:ext cx="4041775" cy="639763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90800"/>
            <a:ext cx="4041775" cy="3276600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03443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3105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31617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8305800" cy="3962400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6048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81478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9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5486400" cy="289877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 smtClean="0">
                <a:effectLst/>
              </a:rPr>
              <a:t>Click to edit Master text styles</a:t>
            </a:r>
          </a:p>
        </p:txBody>
      </p:sp>
      <p:sp>
        <p:nvSpPr>
          <p:cNvPr id="8" name="Title 1"/>
          <p:cNvSpPr txBox="1"/>
          <p:nvPr userDrawn="1"/>
        </p:nvSpPr>
        <p:spPr>
          <a:xfrm>
            <a:off x="381000" y="228600"/>
            <a:ext cx="8382000" cy="1146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kumimoji="0" lang="en-US" sz="2600" b="1" i="0" u="none" strike="noStrike" kern="1200" cap="all" spc="0" normalizeH="0" baseline="0" noProof="0" smtClean="0">
                <a:ln>
                  <a:noFill/>
                </a:ln>
                <a:solidFill>
                  <a:srgbClr val="57ACD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7728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image" Target="../media/image2.jpeg" /><Relationship Id="rId17" Type="http://schemas.openxmlformats.org/officeDocument/2006/relationships/image" Target="../media/image1.png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803400"/>
          </a:xfrm>
          <a:prstGeom prst="rect">
            <a:avLst/>
          </a:prstGeom>
          <a:solidFill>
            <a:srgbClr val="7476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2484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1"/>
            <a:ext cx="8382000" cy="39624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pic>
        <p:nvPicPr>
          <p:cNvPr id="7" name="Picture 6" descr="HT-logo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34200" y="6096000"/>
            <a:ext cx="2133600" cy="670354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1828800" cy="15262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69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2800" b="0" kern="1200" cap="all" spc="0">
          <a:solidFill>
            <a:schemeClr val="bg1"/>
          </a:solidFill>
          <a:effectLst/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3000" kern="1200">
          <a:solidFill>
            <a:schemeClr val="bg1">
              <a:lumMod val="50000"/>
            </a:schemeClr>
          </a:solidFill>
          <a:effectLst/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2700" kern="1200">
          <a:solidFill>
            <a:schemeClr val="bg1">
              <a:lumMod val="50000"/>
            </a:schemeClr>
          </a:solidFill>
          <a:effectLst/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effectLst/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effectLst/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»"/>
        <a:defRPr sz="2000" kern="1200">
          <a:solidFill>
            <a:schemeClr val="bg1">
              <a:lumMod val="50000"/>
            </a:schemeClr>
          </a:solidFill>
          <a:effectLst/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8610"/>
            <a:ext cx="3352800" cy="27982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1" y="-304800"/>
            <a:ext cx="8724899" cy="3048000"/>
          </a:xfrm>
          <a:effectLst/>
        </p:spPr>
        <p:txBody>
          <a:bodyPr>
            <a:normAutofit/>
          </a:bodyPr>
          <a:lstStyle/>
          <a:p>
            <a:br>
              <a:rPr lang="en-US" sz="4000" smtClean="0">
                <a:effectLst/>
              </a:rPr>
            </a:br>
            <a:r>
              <a:rPr lang="en-US" sz="3600" b="1">
                <a:effectLst/>
              </a:rPr>
              <a:t>2017 Employment Law Outlook Under the Trump Administration</a:t>
            </a:r>
            <a:br>
              <a:rPr lang="en-US" sz="3600" b="1" smtClean="0">
                <a:effectLst/>
              </a:rPr>
            </a:br>
            <a:br>
              <a:rPr lang="en-US" sz="2700" smtClean="0">
                <a:effectLst/>
              </a:rPr>
            </a:br>
            <a:endParaRPr lang="en-US" sz="2700">
              <a:effectLst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66701" y="2057400"/>
            <a:ext cx="8724899" cy="3048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kern="1200" cap="all" spc="0">
                <a:solidFill>
                  <a:srgbClr val="FFFFFF"/>
                </a:solidFill>
                <a:effectLst/>
                <a:latin typeface="Helvetica"/>
                <a:ea typeface="+mj-ea"/>
                <a:cs typeface="Helvetica"/>
              </a:defRPr>
            </a:lvl1pPr>
          </a:lstStyle>
          <a:p>
            <a:br>
              <a:rPr lang="en-US" sz="4000" smtClean="0">
                <a:effectLst/>
              </a:rPr>
            </a:br>
            <a:br>
              <a:rPr lang="en-US" sz="3600" b="1" smtClean="0">
                <a:effectLst/>
              </a:rPr>
            </a:br>
            <a:r>
              <a:rPr lang="en-US" sz="2800" b="1">
                <a:effectLst/>
              </a:rPr>
              <a:t>John </a:t>
            </a:r>
            <a:r>
              <a:rPr lang="en-US" sz="2800" b="1" smtClean="0">
                <a:effectLst/>
              </a:rPr>
              <a:t>Ashby</a:t>
            </a:r>
            <a:br>
              <a:rPr lang="en-US" sz="3600" b="1" smtClean="0">
                <a:effectLst/>
              </a:rPr>
            </a:br>
            <a:r>
              <a:rPr lang="en-US" sz="2000" smtClean="0">
                <a:effectLst/>
              </a:rPr>
              <a:t>208.344.6000</a:t>
            </a:r>
          </a:p>
          <a:p>
            <a:r>
              <a:rPr lang="en-US" sz="2000" smtClean="0">
                <a:effectLst/>
              </a:rPr>
              <a:t>jashby@hawleytroxell.com</a:t>
            </a:r>
            <a:br>
              <a:rPr lang="en-US" sz="2000" smtClean="0">
                <a:effectLst/>
              </a:rPr>
            </a:br>
            <a:r>
              <a:rPr lang="en-US" sz="2000" smtClean="0">
                <a:effectLst/>
              </a:rPr>
              <a:t>www.hawleytroxell.com</a:t>
            </a:r>
            <a:br>
              <a:rPr lang="en-US" sz="2700" smtClean="0">
                <a:effectLst/>
              </a:rPr>
            </a:br>
            <a:endParaRPr lang="en-US" sz="27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950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New Secretary of Labor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smtClean="0">
              <a:effectLst/>
            </a:endParaRP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269126"/>
            <a:ext cx="6677025" cy="375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5582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Affordable Care Act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r>
              <a:rPr lang="en-US" smtClean="0">
                <a:effectLst/>
              </a:rPr>
              <a:t>Employer Mandate: Requires employers </a:t>
            </a:r>
            <a:r>
              <a:rPr lang="en-US">
                <a:effectLst/>
              </a:rPr>
              <a:t>with </a:t>
            </a:r>
            <a:r>
              <a:rPr lang="en-US" smtClean="0">
                <a:effectLst/>
              </a:rPr>
              <a:t>50 employees </a:t>
            </a:r>
            <a:r>
              <a:rPr lang="en-US">
                <a:effectLst/>
              </a:rPr>
              <a:t>to provide health coverage to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full-time employees</a:t>
            </a:r>
            <a:br>
              <a:rPr lang="en-US" smtClean="0">
                <a:effectLst/>
              </a:rPr>
            </a:br>
          </a:p>
          <a:p>
            <a:r>
              <a:rPr lang="en-US">
                <a:effectLst/>
              </a:rPr>
              <a:t>Individual </a:t>
            </a:r>
            <a:r>
              <a:rPr lang="en-US" smtClean="0">
                <a:effectLst/>
              </a:rPr>
              <a:t>Mandate </a:t>
            </a:r>
            <a:br>
              <a:rPr lang="en-US" smtClean="0">
                <a:effectLst/>
              </a:rPr>
            </a:br>
            <a:endParaRPr lang="en-US">
              <a:effectLst/>
            </a:endParaRPr>
          </a:p>
          <a:p>
            <a:r>
              <a:rPr lang="en-US" smtClean="0">
                <a:effectLst/>
              </a:rPr>
              <a:t>Subsidies</a:t>
            </a:r>
            <a:br>
              <a:rPr lang="en-US" smtClean="0">
                <a:effectLst/>
              </a:rPr>
            </a:br>
          </a:p>
          <a:p>
            <a:r>
              <a:rPr lang="en-US" smtClean="0">
                <a:effectLst/>
              </a:rPr>
              <a:t>Cover children to age 26</a:t>
            </a:r>
            <a:br>
              <a:rPr lang="en-US" smtClean="0">
                <a:effectLst/>
              </a:rPr>
            </a:br>
          </a:p>
          <a:p>
            <a:r>
              <a:rPr lang="en-US" smtClean="0">
                <a:effectLst/>
              </a:rPr>
              <a:t>No exclusion of pre-existing conditions</a:t>
            </a:r>
          </a:p>
          <a:p>
            <a:endParaRPr lang="en-US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24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40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Affordable Care Act</a:t>
            </a:r>
            <a:endParaRPr lang="en-US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57517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5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Repeal and Replace Obamacare?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Trump promised a replacement plan that will provide "insurance </a:t>
            </a:r>
            <a:r>
              <a:rPr lang="en-US">
                <a:effectLst/>
              </a:rPr>
              <a:t>for everybody" </a:t>
            </a:r>
            <a:r>
              <a:rPr lang="en-US" smtClean="0">
                <a:effectLst/>
              </a:rPr>
              <a:t>with "</a:t>
            </a:r>
            <a:r>
              <a:rPr lang="en-US">
                <a:effectLst/>
              </a:rPr>
              <a:t>much lower </a:t>
            </a:r>
            <a:r>
              <a:rPr lang="en-US" smtClean="0">
                <a:effectLst/>
              </a:rPr>
              <a:t>deductibles" </a:t>
            </a:r>
          </a:p>
        </p:txBody>
      </p:sp>
    </p:spTree>
    <p:extLst>
      <p:ext uri="{BB962C8B-B14F-4D97-AF65-F5344CB8AC3E}">
        <p14:creationId xmlns:p14="http://schemas.microsoft.com/office/powerpoint/2010/main" val="33146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4152"/>
            <a:ext cx="8382000" cy="1146048"/>
          </a:xfrm>
          <a:effectLst/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American Health Care Act (AHCA)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House bill</a:t>
            </a:r>
            <a:br>
              <a:rPr lang="en-US" smtClean="0">
                <a:effectLst/>
              </a:rPr>
            </a:b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AHCA passed the house on May 4, 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Eliminates Individual Mandate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Employer Mandate</a:t>
            </a:r>
            <a:r>
              <a:rPr lang="en-US">
                <a:effectLst/>
              </a:rPr>
              <a:t> </a:t>
            </a:r>
            <a:r>
              <a:rPr lang="en-US" smtClean="0">
                <a:effectLst/>
              </a:rPr>
              <a:t>for employers with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50+ employees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Technically still exists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Eliminates employer penalties retroactive to 1/1/16, rendering employer mandate toothless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Cadillac tax delayed till 2026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01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Better care reconciliation act (BCRA)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Senate bill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Similar to House bill as currently proposed, in terms of employer effects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effectLst/>
              </a:rPr>
              <a:t>Eliminates Individual </a:t>
            </a:r>
            <a:r>
              <a:rPr lang="en-US" smtClean="0">
                <a:effectLst/>
              </a:rPr>
              <a:t>Mandate</a:t>
            </a:r>
            <a:endParaRPr lang="en-US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effectLst/>
              </a:rPr>
              <a:t>Employer Mandate for employers with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50</a:t>
            </a:r>
            <a:r>
              <a:rPr lang="en-US">
                <a:effectLst/>
              </a:rPr>
              <a:t>+ </a:t>
            </a:r>
            <a:r>
              <a:rPr lang="en-US" smtClean="0">
                <a:effectLst/>
              </a:rPr>
              <a:t>employees</a:t>
            </a:r>
            <a:endParaRPr lang="en-US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>
                <a:effectLst/>
              </a:rPr>
              <a:t>Technically still </a:t>
            </a:r>
            <a:r>
              <a:rPr lang="en-US" smtClean="0">
                <a:effectLst/>
              </a:rPr>
              <a:t>exists</a:t>
            </a:r>
            <a:endParaRPr lang="en-US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Eliminates </a:t>
            </a:r>
            <a:r>
              <a:rPr lang="en-US">
                <a:effectLst/>
              </a:rPr>
              <a:t>employer penalties retroactive to 1/1/16, rendering employer mandate </a:t>
            </a:r>
            <a:r>
              <a:rPr lang="en-US" smtClean="0">
                <a:effectLst/>
              </a:rPr>
              <a:t>toothless</a:t>
            </a:r>
            <a:endParaRPr lang="en-US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Failed to pass the Senate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“Skinny Repeal” also failed</a:t>
            </a:r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08457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Federal Minimum Wage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 b="1" smtClean="0">
                <a:effectLst/>
              </a:rPr>
              <a:t>Trump</a:t>
            </a:r>
            <a:r>
              <a:rPr lang="en-US" smtClean="0">
                <a:effectLst/>
              </a:rPr>
              <a:t>:  “The </a:t>
            </a:r>
            <a:r>
              <a:rPr lang="en-US">
                <a:effectLst/>
              </a:rPr>
              <a:t>minimum wage has to go up. People are — at least $10, but it has to go up. But I think that states — federal — I think that states should </a:t>
            </a:r>
            <a:r>
              <a:rPr lang="en-US" smtClean="0">
                <a:effectLst/>
              </a:rPr>
              <a:t>really </a:t>
            </a:r>
            <a:r>
              <a:rPr lang="en-US">
                <a:effectLst/>
              </a:rPr>
              <a:t>call the shot</a:t>
            </a:r>
            <a:r>
              <a:rPr lang="en-US" smtClean="0">
                <a:effectLst/>
              </a:rPr>
              <a:t>.”</a:t>
            </a:r>
            <a:r>
              <a:rPr lang="en-US">
                <a:effectLst/>
              </a:rPr>
              <a:t>  </a:t>
            </a:r>
            <a:r>
              <a:rPr lang="en-US" sz="1700">
                <a:effectLst/>
              </a:rPr>
              <a:t>– </a:t>
            </a:r>
            <a:r>
              <a:rPr lang="en-US" sz="1700" smtClean="0">
                <a:effectLst/>
              </a:rPr>
              <a:t>July 2016</a:t>
            </a:r>
          </a:p>
          <a:p>
            <a:endParaRPr lang="en-US" smtClean="0">
              <a:effectLst/>
            </a:endParaRPr>
          </a:p>
          <a:p>
            <a:r>
              <a:rPr lang="en-US" b="1" smtClean="0">
                <a:effectLst/>
              </a:rPr>
              <a:t>Trump </a:t>
            </a:r>
            <a:r>
              <a:rPr lang="en-US" b="1">
                <a:effectLst/>
              </a:rPr>
              <a:t>Campaign Official</a:t>
            </a:r>
            <a:r>
              <a:rPr lang="en-US">
                <a:effectLst/>
              </a:rPr>
              <a:t>:  </a:t>
            </a:r>
            <a:r>
              <a:rPr lang="en-US" smtClean="0">
                <a:effectLst/>
              </a:rPr>
              <a:t>“On </a:t>
            </a:r>
            <a:r>
              <a:rPr lang="en-US">
                <a:effectLst/>
              </a:rPr>
              <a:t>the minimum wage, Mr. Trump has voiced support for raising it to $10 at the federal level, but believes states should set the minimum wage as appropriate for their state</a:t>
            </a:r>
            <a:r>
              <a:rPr lang="en-US" smtClean="0">
                <a:effectLst/>
              </a:rPr>
              <a:t>.” </a:t>
            </a:r>
            <a:r>
              <a:rPr lang="en-US" sz="1700">
                <a:effectLst/>
              </a:rPr>
              <a:t>– July 2016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71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FMLA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Trump Campaign </a:t>
            </a:r>
            <a:r>
              <a:rPr lang="en-US">
                <a:effectLst/>
              </a:rPr>
              <a:t>P</a:t>
            </a:r>
            <a:r>
              <a:rPr lang="en-US" smtClean="0">
                <a:effectLst/>
              </a:rPr>
              <a:t>romise:  “Provide </a:t>
            </a:r>
            <a:r>
              <a:rPr lang="en-US">
                <a:effectLst/>
              </a:rPr>
              <a:t>6 weeks of paid leave to new mothers before returning to work.” </a:t>
            </a:r>
            <a:r>
              <a:rPr lang="en-US" sz="1600">
                <a:effectLst/>
              </a:rPr>
              <a:t>– Donaldjtrump.com</a:t>
            </a:r>
          </a:p>
          <a:p>
            <a:r>
              <a:rPr lang="en-US" smtClean="0">
                <a:effectLst/>
              </a:rPr>
              <a:t>First speech to Congress</a:t>
            </a:r>
            <a:r>
              <a:rPr lang="en-US">
                <a:effectLst/>
              </a:rPr>
              <a:t>:  “My administration wants to work with members in both parties to make childcare accessible and affordable, to help ensure new parents have paid family </a:t>
            </a:r>
            <a:r>
              <a:rPr lang="en-US" smtClean="0">
                <a:effectLst/>
              </a:rPr>
              <a:t>leave…” </a:t>
            </a:r>
          </a:p>
        </p:txBody>
      </p:sp>
    </p:spTree>
    <p:extLst>
      <p:ext uri="{BB962C8B-B14F-4D97-AF65-F5344CB8AC3E}">
        <p14:creationId xmlns:p14="http://schemas.microsoft.com/office/powerpoint/2010/main" val="308183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EEOC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Under the Obama Administration, the EEOC has emphasized:</a:t>
            </a:r>
          </a:p>
          <a:p>
            <a:pPr lvl="1"/>
            <a:r>
              <a:rPr lang="en-US" smtClean="0">
                <a:effectLst/>
              </a:rPr>
              <a:t>Pay equality</a:t>
            </a:r>
          </a:p>
          <a:p>
            <a:pPr lvl="1"/>
            <a:r>
              <a:rPr lang="en-US" smtClean="0">
                <a:effectLst/>
              </a:rPr>
              <a:t>LGBT protection</a:t>
            </a:r>
          </a:p>
          <a:p>
            <a:pPr lvl="1"/>
            <a:r>
              <a:rPr lang="en-US" smtClean="0">
                <a:effectLst/>
              </a:rPr>
              <a:t>Aggressive litigation and enforcement on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cutting-edge issues</a:t>
            </a:r>
            <a:endParaRPr lang="en-US">
              <a:effectLst/>
            </a:endParaRPr>
          </a:p>
          <a:p>
            <a:endParaRPr lang="en-US" smtClean="0">
              <a:effectLst/>
            </a:endParaRPr>
          </a:p>
          <a:p>
            <a:pPr lvl="1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580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EEOC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mtClean="0">
                <a:effectLst/>
              </a:rPr>
              <a:t>Trump to appoint new EEOC General Counsel</a:t>
            </a:r>
          </a:p>
          <a:p>
            <a:r>
              <a:rPr lang="en-US" smtClean="0">
                <a:effectLst/>
              </a:rPr>
              <a:t>Trump to appoint EEOC commissioners as terms expire </a:t>
            </a:r>
          </a:p>
          <a:p>
            <a:pPr lvl="1"/>
            <a:r>
              <a:rPr lang="en-US">
                <a:effectLst/>
              </a:rPr>
              <a:t>G</a:t>
            </a:r>
            <a:r>
              <a:rPr lang="en-US" smtClean="0">
                <a:effectLst/>
              </a:rPr>
              <a:t>radual move to a more conservative EEOC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681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Overview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571999"/>
          </a:xfrm>
          <a:effectLst/>
        </p:spPr>
        <p:txBody>
          <a:bodyPr/>
          <a:lstStyle/>
          <a:p>
            <a:r>
              <a:rPr lang="en-US" smtClean="0">
                <a:effectLst/>
              </a:rPr>
              <a:t>Employment law under the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Obama Administration</a:t>
            </a:r>
          </a:p>
          <a:p>
            <a:r>
              <a:rPr lang="en-US" smtClean="0">
                <a:effectLst/>
              </a:rPr>
              <a:t>Trump philosophy and campaign promises </a:t>
            </a:r>
          </a:p>
          <a:p>
            <a:r>
              <a:rPr lang="en-US">
                <a:effectLst/>
              </a:rPr>
              <a:t>T</a:t>
            </a:r>
            <a:r>
              <a:rPr lang="en-US" smtClean="0">
                <a:effectLst/>
              </a:rPr>
              <a:t>rump’s tools to re-shape employment laws</a:t>
            </a:r>
          </a:p>
          <a:p>
            <a:r>
              <a:rPr lang="en-US" smtClean="0">
                <a:effectLst/>
              </a:rPr>
              <a:t>Developments under the Trump Administration</a:t>
            </a:r>
          </a:p>
          <a:p>
            <a:r>
              <a:rPr lang="en-US" smtClean="0">
                <a:effectLst/>
              </a:rPr>
              <a:t>Predictions for upcoming changes</a:t>
            </a:r>
            <a:endParaRPr lang="en-US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1828800" cy="15262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059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Employment Immigration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r>
              <a:rPr lang="en-US" smtClean="0">
                <a:effectLst/>
              </a:rPr>
              <a:t>Likely push for mandatory E-Verify nationwide</a:t>
            </a:r>
          </a:p>
          <a:p>
            <a:r>
              <a:rPr lang="en-US" smtClean="0">
                <a:effectLst/>
              </a:rPr>
              <a:t>Increased I-9 audits</a:t>
            </a:r>
          </a:p>
          <a:p>
            <a:r>
              <a:rPr lang="en-US" smtClean="0">
                <a:effectLst/>
              </a:rPr>
              <a:t>Decrease in H1-B Visas (temporary visa for high-skilled foreign workers)</a:t>
            </a:r>
          </a:p>
          <a:p>
            <a:pPr lvl="1"/>
            <a:r>
              <a:rPr lang="en-US" smtClean="0">
                <a:effectLst/>
              </a:rPr>
              <a:t>“The </a:t>
            </a:r>
            <a:r>
              <a:rPr lang="en-US">
                <a:effectLst/>
              </a:rPr>
              <a:t>H-1B program is neither high-skilled nor immigration: these are temporary foreign workers, imported from abroad, for the explicit purpose of substituting for American workers at lower pay…I will end forever the use of the H-1B as a cheap labor program, and institute an absolute requirement to hire American workers first for every visa and immigration program. No exceptions.”</a:t>
            </a:r>
          </a:p>
          <a:p>
            <a:pPr lvl="1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47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DOL Overtime Regulations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572000"/>
          </a:xfrm>
          <a:effectLst/>
        </p:spPr>
        <p:txBody>
          <a:bodyPr>
            <a:normAutofit fontScale="77500" lnSpcReduction="20000"/>
          </a:bodyPr>
          <a:lstStyle/>
          <a:p>
            <a:r>
              <a:rPr lang="en-US" smtClean="0">
                <a:effectLst/>
              </a:rPr>
              <a:t>New DOL regulations increase minimum salary for white collar exemptions from $23,660 per year to $47,476 per year</a:t>
            </a:r>
          </a:p>
          <a:p>
            <a:r>
              <a:rPr lang="en-US" smtClean="0">
                <a:effectLst/>
              </a:rPr>
              <a:t>Enjoined by federal court just days before December 1, 2016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effective date</a:t>
            </a:r>
          </a:p>
          <a:p>
            <a:r>
              <a:rPr lang="en-US" smtClean="0">
                <a:effectLst/>
              </a:rPr>
              <a:t>On appeal to the 5</a:t>
            </a:r>
            <a:r>
              <a:rPr lang="en-US" baseline="30000" smtClean="0">
                <a:effectLst/>
              </a:rPr>
              <a:t>th</a:t>
            </a:r>
            <a:r>
              <a:rPr lang="en-US" smtClean="0">
                <a:effectLst/>
              </a:rPr>
              <a:t> Circuit</a:t>
            </a:r>
          </a:p>
          <a:p>
            <a:r>
              <a:rPr lang="en-US" smtClean="0">
                <a:effectLst/>
              </a:rPr>
              <a:t>On hold pending Secretary of Labor confirmation</a:t>
            </a:r>
          </a:p>
          <a:p>
            <a:r>
              <a:rPr lang="en-US" smtClean="0">
                <a:effectLst/>
              </a:rPr>
              <a:t>June 26, 2017 – </a:t>
            </a:r>
            <a:r>
              <a:rPr lang="en-US">
                <a:effectLst/>
              </a:rPr>
              <a:t>DOL re-started </a:t>
            </a:r>
            <a:r>
              <a:rPr lang="en-US" smtClean="0">
                <a:effectLst/>
              </a:rPr>
              <a:t>the rulemaking process with a “Request </a:t>
            </a:r>
            <a:r>
              <a:rPr lang="en-US">
                <a:effectLst/>
              </a:rPr>
              <a:t>for </a:t>
            </a:r>
            <a:r>
              <a:rPr lang="en-US" smtClean="0">
                <a:effectLst/>
              </a:rPr>
              <a:t>Information” (request for public comment)</a:t>
            </a:r>
          </a:p>
          <a:p>
            <a:r>
              <a:rPr lang="en-US" smtClean="0">
                <a:effectLst/>
              </a:rPr>
              <a:t>June 30, 2017 – DOL officially dropped its defense of the new overtime regulations</a:t>
            </a:r>
          </a:p>
          <a:p>
            <a:r>
              <a:rPr lang="en-US" smtClean="0">
                <a:effectLst/>
              </a:rPr>
              <a:t>New regulations to come. Likely options include:  </a:t>
            </a:r>
          </a:p>
          <a:p>
            <a:pPr lvl="2"/>
            <a:r>
              <a:rPr lang="en-US" smtClean="0">
                <a:effectLst/>
              </a:rPr>
              <a:t>Small business exemption</a:t>
            </a:r>
          </a:p>
          <a:p>
            <a:pPr lvl="2"/>
            <a:r>
              <a:rPr lang="en-US" smtClean="0">
                <a:effectLst/>
              </a:rPr>
              <a:t>Reduce threshold or roll-back increases</a:t>
            </a:r>
          </a:p>
        </p:txBody>
      </p:sp>
    </p:spTree>
    <p:extLst>
      <p:ext uri="{BB962C8B-B14F-4D97-AF65-F5344CB8AC3E}">
        <p14:creationId xmlns:p14="http://schemas.microsoft.com/office/powerpoint/2010/main" val="41566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Working Families Flexibility Act of </a:t>
            </a:r>
            <a:r>
              <a:rPr lang="en-US" smtClean="0">
                <a:effectLst/>
              </a:rPr>
              <a:t>2017 (H.R. 1180)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10000"/>
          </a:bodyPr>
          <a:lstStyle/>
          <a:p>
            <a:r>
              <a:rPr lang="en-US" smtClean="0">
                <a:effectLst/>
              </a:rPr>
              <a:t>FLSA requires payment of overtime (1.5x regular rate) for every hour worked over 40 per workweek</a:t>
            </a:r>
            <a:br>
              <a:rPr lang="en-US" smtClean="0">
                <a:effectLst/>
              </a:rPr>
            </a:br>
          </a:p>
          <a:p>
            <a:r>
              <a:rPr lang="en-US" smtClean="0">
                <a:effectLst/>
              </a:rPr>
              <a:t>FLSA does not allow “Compensatory Time” other than for some government employees</a:t>
            </a:r>
            <a:br>
              <a:rPr lang="en-US" smtClean="0">
                <a:effectLst/>
              </a:rPr>
            </a:br>
          </a:p>
          <a:p>
            <a:r>
              <a:rPr lang="en-US" smtClean="0">
                <a:effectLst/>
              </a:rPr>
              <a:t>Working Families Flexibility Act passed a House vote on May 2, 2017</a:t>
            </a:r>
            <a:br>
              <a:rPr lang="en-US" smtClean="0">
                <a:effectLst/>
              </a:rPr>
            </a:br>
          </a:p>
          <a:p>
            <a:r>
              <a:rPr lang="en-US" smtClean="0">
                <a:effectLst/>
              </a:rPr>
              <a:t>Must pass a Senate vote to become law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088827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What would the Working </a:t>
            </a:r>
            <a:r>
              <a:rPr lang="en-US">
                <a:effectLst/>
              </a:rPr>
              <a:t>Families Flexibility </a:t>
            </a:r>
            <a:r>
              <a:rPr lang="en-US" smtClean="0">
                <a:effectLst/>
              </a:rPr>
              <a:t>Act Do?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  <a:effectLst/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</a:rPr>
              <a:t>Employers may offer employees 1.5 hours of compensatory time in lieu of overtime for hours over 40 per week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</a:rPr>
              <a:t>Employee can choose overtime (1.5 x $) or compensatory time </a:t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>(1.5 x hours)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effectLst/>
              </a:rPr>
              <a:t>Employees must be permitted to use the compensatory time within a “reasonable period” after making a request to use the time, as long as it would “not unduly disrupt the operations of the </a:t>
            </a:r>
            <a:r>
              <a:rPr lang="en-US" sz="4000" smtClean="0">
                <a:effectLst/>
              </a:rPr>
              <a:t>employer”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</a:rPr>
              <a:t>Example: Employee who works 50 hours in one week earns 15 hours of compensatory time. That employee can use compensatory time to work only 25 hours during a week in the future</a:t>
            </a:r>
          </a:p>
          <a:p>
            <a:pPr marL="0" indent="0">
              <a:buNone/>
            </a:pP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30102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Working families Flexibility Act Rules 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Voluntary: Employer cannot coerce employees to select compensatory time instead of overtime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Employee must agree in writing</a:t>
            </a:r>
            <a:endParaRPr lang="en-US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Compensatory time capped at 160 hours per year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Accrued but unused compensatory time must be cashed out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(1) by January 31</a:t>
            </a:r>
            <a:r>
              <a:rPr lang="en-US" baseline="30000" smtClean="0">
                <a:effectLst/>
              </a:rPr>
              <a:t>st</a:t>
            </a:r>
            <a:r>
              <a:rPr lang="en-US" smtClean="0">
                <a:effectLst/>
              </a:rPr>
              <a:t> of the next year or (2) upon termination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of employment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Employee can elect to cash out compensatory time upon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30 days notice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effectLst/>
              </a:rPr>
              <a:t>Employer can elect to cash out accrued compensatory time over 80 hours</a:t>
            </a:r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14715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8610"/>
            <a:ext cx="3352800" cy="27982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59710"/>
            <a:ext cx="8724899" cy="3048000"/>
          </a:xfrm>
          <a:effectLst/>
        </p:spPr>
        <p:txBody>
          <a:bodyPr>
            <a:normAutofit fontScale="90000"/>
          </a:bodyPr>
          <a:lstStyle/>
          <a:p>
            <a:br>
              <a:rPr lang="en-US" sz="4000" smtClean="0">
                <a:effectLst/>
              </a:rPr>
            </a:br>
            <a:r>
              <a:rPr lang="en-US" sz="4900" b="1" smtClean="0">
                <a:effectLst/>
              </a:rPr>
              <a:t>Questions?</a:t>
            </a:r>
            <a:br>
              <a:rPr lang="en-US" sz="3600" b="1" smtClean="0">
                <a:effectLst/>
              </a:rPr>
            </a:br>
            <a:br>
              <a:rPr lang="en-US" sz="3600" b="1" smtClean="0">
                <a:effectLst/>
              </a:rPr>
            </a:br>
            <a:br>
              <a:rPr lang="en-US" sz="3600" b="1" smtClean="0">
                <a:effectLst/>
              </a:rPr>
            </a:br>
            <a:r>
              <a:rPr lang="en-US" sz="3100" b="1" smtClean="0">
                <a:effectLst/>
              </a:rPr>
              <a:t>John Ashby</a:t>
            </a:r>
            <a:br>
              <a:rPr lang="en-US" sz="1800" smtClean="0">
                <a:effectLst/>
              </a:rPr>
            </a:br>
            <a:r>
              <a:rPr lang="en-US" sz="1800" smtClean="0">
                <a:effectLst/>
              </a:rPr>
              <a:t>jashby@hawleytroxell.com</a:t>
            </a:r>
            <a:br>
              <a:rPr lang="en-US" sz="3600">
                <a:effectLst/>
              </a:rPr>
            </a:br>
            <a:r>
              <a:rPr lang="en-US" sz="1800" smtClean="0">
                <a:effectLst/>
              </a:rPr>
              <a:t>208.344.6000</a:t>
            </a:r>
            <a:br>
              <a:rPr lang="en-US" sz="1800" smtClean="0">
                <a:effectLst/>
              </a:rPr>
            </a:br>
            <a:r>
              <a:rPr lang="en-US" sz="1800" smtClean="0">
                <a:effectLst/>
              </a:rPr>
              <a:t>www.hawleytroxell.com</a:t>
            </a:r>
            <a:br>
              <a:rPr lang="en-US" sz="2700" smtClean="0">
                <a:effectLst/>
              </a:rPr>
            </a:br>
            <a:endParaRPr lang="en-US" sz="27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348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Disclaimer</a:t>
            </a:r>
            <a:endParaRPr lang="en-US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195512"/>
            <a:ext cx="70485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0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Employment law under Obama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smtClean="0">
                <a:effectLst/>
              </a:rPr>
              <a:t>Lilly </a:t>
            </a:r>
            <a:r>
              <a:rPr lang="en-US">
                <a:effectLst/>
              </a:rPr>
              <a:t>Ledbetter Fair Pay Act of 2009 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Obamacare employer mandate</a:t>
            </a:r>
            <a:endParaRPr lang="en-US">
              <a:effectLst/>
            </a:endParaRPr>
          </a:p>
          <a:p>
            <a:r>
              <a:rPr lang="en-US" smtClean="0">
                <a:effectLst/>
              </a:rPr>
              <a:t>Increase in agency regulations and enforcement actions:</a:t>
            </a:r>
          </a:p>
          <a:p>
            <a:pPr lvl="1"/>
            <a:r>
              <a:rPr lang="en-US" smtClean="0">
                <a:effectLst/>
              </a:rPr>
              <a:t>EEOC</a:t>
            </a:r>
          </a:p>
          <a:p>
            <a:pPr lvl="1"/>
            <a:r>
              <a:rPr lang="en-US" smtClean="0">
                <a:effectLst/>
              </a:rPr>
              <a:t>OSHA</a:t>
            </a:r>
          </a:p>
          <a:p>
            <a:pPr lvl="1"/>
            <a:r>
              <a:rPr lang="en-US" smtClean="0">
                <a:effectLst/>
              </a:rPr>
              <a:t>Wage and Hour</a:t>
            </a:r>
          </a:p>
          <a:p>
            <a:pPr lvl="1"/>
            <a:r>
              <a:rPr lang="en-US" smtClean="0">
                <a:effectLst/>
              </a:rPr>
              <a:t>NLRB</a:t>
            </a:r>
          </a:p>
          <a:p>
            <a:endParaRPr lang="en-US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1" y="3810000"/>
            <a:ext cx="3169772" cy="21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5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Employment law under Obama Administration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Executive Orders directed at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Federal Contractors</a:t>
            </a:r>
          </a:p>
          <a:p>
            <a:pPr lvl="1"/>
            <a:r>
              <a:rPr lang="en-US" smtClean="0">
                <a:effectLst/>
              </a:rPr>
              <a:t>7 days paid sick leave</a:t>
            </a:r>
          </a:p>
          <a:p>
            <a:pPr lvl="1"/>
            <a:r>
              <a:rPr lang="en-US" smtClean="0">
                <a:effectLst/>
              </a:rPr>
              <a:t>$10.20 minimum wage</a:t>
            </a:r>
          </a:p>
          <a:p>
            <a:pPr lvl="1"/>
            <a:r>
              <a:rPr lang="en-US" smtClean="0">
                <a:effectLst/>
              </a:rPr>
              <a:t>LGBT Non-Discrimination</a:t>
            </a:r>
          </a:p>
          <a:p>
            <a:pPr lvl="1"/>
            <a:r>
              <a:rPr lang="en-US" smtClean="0">
                <a:effectLst/>
              </a:rPr>
              <a:t>Pay Transparency</a:t>
            </a:r>
          </a:p>
          <a:p>
            <a:pPr lvl="1"/>
            <a:r>
              <a:rPr lang="en-US" smtClean="0">
                <a:effectLst/>
              </a:rPr>
              <a:t>Blacklisting (self-reporting of agency determinations and civil judgments)</a:t>
            </a:r>
          </a:p>
          <a:p>
            <a:pPr lvl="1"/>
            <a:endParaRPr lang="en-US" smtClean="0">
              <a:effectLst/>
            </a:endParaRPr>
          </a:p>
          <a:p>
            <a:pPr lvl="1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4032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Trump Philosophy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18384"/>
            <a:ext cx="6134100" cy="322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0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Trump Philosophy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51" y="2057400"/>
            <a:ext cx="351989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100-Day Action Plan 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200" smtClean="0">
                <a:effectLst/>
              </a:rPr>
              <a:t>“On day one, he is going to sign a series of executive orders to …. repeal </a:t>
            </a:r>
            <a:r>
              <a:rPr lang="en-US" sz="3200">
                <a:effectLst/>
              </a:rPr>
              <a:t>a lot of the regulations and actions that have been taken by this administration over the last eight years that have hampered both economic growth and job creation</a:t>
            </a:r>
            <a:r>
              <a:rPr lang="en-US" sz="3200" smtClean="0">
                <a:effectLst/>
              </a:rPr>
              <a:t>.”</a:t>
            </a:r>
            <a:r>
              <a:rPr lang="en-US" sz="3200">
                <a:effectLst/>
              </a:rPr>
              <a:t> </a:t>
            </a:r>
            <a:r>
              <a:rPr lang="en-US" sz="3200" smtClean="0">
                <a:effectLst/>
              </a:rPr>
              <a:t> 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		</a:t>
            </a:r>
            <a:r>
              <a:rPr lang="en-US" sz="1700" smtClean="0">
                <a:effectLst/>
              </a:rPr>
              <a:t>--  Sean </a:t>
            </a:r>
            <a:r>
              <a:rPr lang="en-US" sz="1700">
                <a:effectLst/>
              </a:rPr>
              <a:t>Spicer, Trump's </a:t>
            </a:r>
            <a:r>
              <a:rPr lang="en-US" sz="1700" smtClean="0">
                <a:effectLst/>
              </a:rPr>
              <a:t>White </a:t>
            </a:r>
            <a:r>
              <a:rPr lang="en-US" sz="1700">
                <a:effectLst/>
              </a:rPr>
              <a:t>House </a:t>
            </a:r>
            <a:r>
              <a:rPr lang="en-US" sz="1700" smtClean="0">
                <a:effectLst/>
              </a:rPr>
              <a:t>Press </a:t>
            </a:r>
            <a:r>
              <a:rPr lang="en-US" sz="1700">
                <a:effectLst/>
              </a:rPr>
              <a:t>S</a:t>
            </a:r>
            <a:r>
              <a:rPr lang="en-US" sz="1700" smtClean="0">
                <a:effectLst/>
              </a:rPr>
              <a:t>ecretary </a:t>
            </a:r>
            <a:endParaRPr lang="en-US" sz="1700">
              <a:effectLst/>
            </a:endParaRP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806834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>
                <a:effectLst/>
              </a:rPr>
              <a:t>Trump Toolbox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mtClean="0">
                <a:effectLst/>
              </a:rPr>
              <a:t>Executive Orders</a:t>
            </a:r>
          </a:p>
          <a:p>
            <a:r>
              <a:rPr lang="en-US" smtClean="0">
                <a:effectLst/>
              </a:rPr>
              <a:t>Agency Appointments</a:t>
            </a:r>
          </a:p>
          <a:p>
            <a:pPr lvl="1"/>
            <a:r>
              <a:rPr lang="en-US" smtClean="0">
                <a:effectLst/>
              </a:rPr>
              <a:t>EEOC, Wage and Hour, OSHA</a:t>
            </a:r>
          </a:p>
          <a:p>
            <a:r>
              <a:rPr lang="en-US" smtClean="0">
                <a:effectLst/>
              </a:rPr>
              <a:t>Judicial Appointments (Justice Gorsuch)</a:t>
            </a:r>
          </a:p>
          <a:p>
            <a:r>
              <a:rPr lang="en-US" smtClean="0">
                <a:effectLst/>
              </a:rPr>
              <a:t>Republican Senate/House</a:t>
            </a:r>
            <a:endParaRPr lang="en-US">
              <a:effectLst/>
            </a:endParaRPr>
          </a:p>
        </p:txBody>
      </p:sp>
      <p:pic>
        <p:nvPicPr>
          <p:cNvPr id="1026" name="Picture 2" descr="Image result for tool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56" y="1905000"/>
            <a:ext cx="2286893" cy="1905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9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05.16"/>
  <p:tag name="AS_TITLE" val="Aspose.Slides for .NET 4.0 Client Profile"/>
  <p:tag name="AS_VERSION" val="15.5.0.0"/>
</p:tagLst>
</file>

<file path=ppt/theme/theme1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/>
  <Manager/>
  <Company>HT</Company>
  <PresentationFormat>On-screen Show (4:3)</PresentationFormat>
  <SharedDoc>0</SharedDoc>
  <Application>Microsoft Office PowerPoint</Application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 hawley troxell full service business law firm </dc:title>
  <cp:lastModifiedBy>Kristina McDonough</cp:lastModifiedBy>
  <cp:revision>1</cp:revision>
  <dcterms:created xsi:type="dcterms:W3CDTF">2017-08-09T14:30:12Z</dcterms:created>
  <dcterms:modified xsi:type="dcterms:W3CDTF">2017-08-09T14:30:12Z</dcterms:modified>
</cp:coreProperties>
</file>