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1.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7"/>
  </p:notesMasterIdLst>
  <p:handoutMasterIdLst>
    <p:handoutMasterId r:id="rId38"/>
  </p:handoutMasterIdLst>
  <p:sldIdLst>
    <p:sldId id="258" r:id="rId2"/>
    <p:sldId id="256" r:id="rId3"/>
    <p:sldId id="395" r:id="rId4"/>
    <p:sldId id="266" r:id="rId5"/>
    <p:sldId id="384" r:id="rId6"/>
    <p:sldId id="381" r:id="rId7"/>
    <p:sldId id="326" r:id="rId8"/>
    <p:sldId id="263" r:id="rId9"/>
    <p:sldId id="275" r:id="rId10"/>
    <p:sldId id="409" r:id="rId11"/>
    <p:sldId id="325" r:id="rId12"/>
    <p:sldId id="332" r:id="rId13"/>
    <p:sldId id="396" r:id="rId14"/>
    <p:sldId id="330" r:id="rId15"/>
    <p:sldId id="411" r:id="rId16"/>
    <p:sldId id="398" r:id="rId17"/>
    <p:sldId id="385" r:id="rId18"/>
    <p:sldId id="410" r:id="rId19"/>
    <p:sldId id="412" r:id="rId20"/>
    <p:sldId id="308" r:id="rId21"/>
    <p:sldId id="407" r:id="rId22"/>
    <p:sldId id="386" r:id="rId23"/>
    <p:sldId id="387" r:id="rId24"/>
    <p:sldId id="400" r:id="rId25"/>
    <p:sldId id="401" r:id="rId26"/>
    <p:sldId id="404" r:id="rId27"/>
    <p:sldId id="402" r:id="rId28"/>
    <p:sldId id="405" r:id="rId29"/>
    <p:sldId id="403" r:id="rId30"/>
    <p:sldId id="394" r:id="rId31"/>
    <p:sldId id="393" r:id="rId32"/>
    <p:sldId id="388" r:id="rId33"/>
    <p:sldId id="389" r:id="rId34"/>
    <p:sldId id="390" r:id="rId35"/>
    <p:sldId id="391" r:id="rId3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9C88A7CD-BD42-4CD7-864A-710F65A8F2A8}" type="datetimeFigureOut">
              <a:rPr lang="en-US" smtClean="0"/>
              <a:t>6/12/2017</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40081CB-C411-4E04-9B12-81D7DA0E48B4}" type="slidenum">
              <a:rPr lang="en-US" smtClean="0"/>
              <a:t>‹#›</a:t>
            </a:fld>
            <a:endParaRPr lang="en-US"/>
          </a:p>
        </p:txBody>
      </p:sp>
    </p:spTree>
    <p:extLst>
      <p:ext uri="{BB962C8B-B14F-4D97-AF65-F5344CB8AC3E}">
        <p14:creationId xmlns:p14="http://schemas.microsoft.com/office/powerpoint/2010/main" val="28251720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A3B88092-6C70-40F3-AAA6-41BAB3E88EDC}" type="datetimeFigureOut">
              <a:rPr lang="en-US" smtClean="0"/>
              <a:t>6/12/2017</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3A126852-93E3-43B6-AFED-8B07C9F3FDB2}" type="slidenum">
              <a:rPr lang="en-US" smtClean="0"/>
              <a:t>‹#›</a:t>
            </a:fld>
            <a:endParaRPr lang="en-US"/>
          </a:p>
        </p:txBody>
      </p:sp>
    </p:spTree>
    <p:extLst>
      <p:ext uri="{BB962C8B-B14F-4D97-AF65-F5344CB8AC3E}">
        <p14:creationId xmlns:p14="http://schemas.microsoft.com/office/powerpoint/2010/main" val="33073833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Reboot means: </a:t>
            </a:r>
            <a:r>
              <a:rPr lang="en-US" dirty="0"/>
              <a:t>to make a change in (something) in order to establish a new beginning</a:t>
            </a:r>
          </a:p>
          <a:p>
            <a:r>
              <a:rPr lang="en-US" b="1" dirty="0"/>
              <a:t>In harassment prevention, it means:      </a:t>
            </a:r>
          </a:p>
          <a:p>
            <a:pPr lvl="1"/>
            <a:r>
              <a:rPr lang="en-US" b="1" dirty="0"/>
              <a:t>look closely at efforts to prevent harassment, </a:t>
            </a:r>
          </a:p>
          <a:p>
            <a:pPr lvl="1"/>
            <a:r>
              <a:rPr lang="en-US" b="1" dirty="0"/>
              <a:t>Begin anew to understand what really works in prevention</a:t>
            </a:r>
            <a:endParaRPr lang="en-US" dirty="0"/>
          </a:p>
          <a:p>
            <a:endParaRPr lang="en-US" dirty="0"/>
          </a:p>
        </p:txBody>
      </p:sp>
      <p:sp>
        <p:nvSpPr>
          <p:cNvPr id="4" name="Slide Number Placeholder 3"/>
          <p:cNvSpPr>
            <a:spLocks noGrp="1"/>
          </p:cNvSpPr>
          <p:nvPr>
            <p:ph type="sldNum" sz="quarter" idx="10"/>
          </p:nvPr>
        </p:nvSpPr>
        <p:spPr/>
        <p:txBody>
          <a:bodyPr/>
          <a:lstStyle/>
          <a:p>
            <a:fld id="{3A126852-93E3-43B6-AFED-8B07C9F3FDB2}" type="slidenum">
              <a:rPr lang="en-US" smtClean="0"/>
              <a:t>2</a:t>
            </a:fld>
            <a:endParaRPr lang="en-US"/>
          </a:p>
        </p:txBody>
      </p:sp>
    </p:spTree>
    <p:extLst>
      <p:ext uri="{BB962C8B-B14F-4D97-AF65-F5344CB8AC3E}">
        <p14:creationId xmlns:p14="http://schemas.microsoft.com/office/powerpoint/2010/main" val="26718570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Creating a respectful workplace is more than just having a policy in place.  It requires everyone, at</a:t>
            </a:r>
            <a:r>
              <a:rPr lang="en-US" baseline="0" dirty="0"/>
              <a:t> all levels of the organization, working together to make our workplaces better.  Preventing harassment is one aspect of  a respectful workplace, by having policies and this type of training, but it also means that there is accountability when harassment occurs, that leaders, supervisors and employees all have a roles to play, and that everyone understands and models appropriate behavior. </a:t>
            </a:r>
            <a:endParaRPr lang="en-US" dirty="0"/>
          </a:p>
        </p:txBody>
      </p:sp>
      <p:sp>
        <p:nvSpPr>
          <p:cNvPr id="4" name="Slide Number Placeholder 3"/>
          <p:cNvSpPr>
            <a:spLocks noGrp="1"/>
          </p:cNvSpPr>
          <p:nvPr>
            <p:ph type="sldNum" sz="quarter" idx="10"/>
          </p:nvPr>
        </p:nvSpPr>
        <p:spPr/>
        <p:txBody>
          <a:bodyPr/>
          <a:lstStyle/>
          <a:p>
            <a:fld id="{3A126852-93E3-43B6-AFED-8B07C9F3FDB2}" type="slidenum">
              <a:rPr lang="en-US" smtClean="0"/>
              <a:t>26</a:t>
            </a:fld>
            <a:endParaRPr lang="en-US"/>
          </a:p>
        </p:txBody>
      </p:sp>
    </p:spTree>
    <p:extLst>
      <p:ext uri="{BB962C8B-B14F-4D97-AF65-F5344CB8AC3E}">
        <p14:creationId xmlns:p14="http://schemas.microsoft.com/office/powerpoint/2010/main" val="7803308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Creating a respectful workplace is more than just having a policy in place.  It requires everyone, at</a:t>
            </a:r>
            <a:r>
              <a:rPr lang="en-US" baseline="0" dirty="0"/>
              <a:t> all levels of the organization, working together to make our workplaces better.  Preventing harassment is one aspect of  a respectful workplace, by having policies and this type of training, but it also means that there is accountability when harassment occurs, that leaders, supervisors and employees all have a roles to play, and that everyone understands and models appropriate behavior. </a:t>
            </a:r>
            <a:endParaRPr lang="en-US" dirty="0"/>
          </a:p>
        </p:txBody>
      </p:sp>
      <p:sp>
        <p:nvSpPr>
          <p:cNvPr id="4" name="Slide Number Placeholder 3"/>
          <p:cNvSpPr>
            <a:spLocks noGrp="1"/>
          </p:cNvSpPr>
          <p:nvPr>
            <p:ph type="sldNum" sz="quarter" idx="10"/>
          </p:nvPr>
        </p:nvSpPr>
        <p:spPr/>
        <p:txBody>
          <a:bodyPr/>
          <a:lstStyle/>
          <a:p>
            <a:fld id="{3A126852-93E3-43B6-AFED-8B07C9F3FDB2}" type="slidenum">
              <a:rPr lang="en-US" smtClean="0"/>
              <a:t>28</a:t>
            </a:fld>
            <a:endParaRPr lang="en-US"/>
          </a:p>
        </p:txBody>
      </p:sp>
    </p:spTree>
    <p:extLst>
      <p:ext uri="{BB962C8B-B14F-4D97-AF65-F5344CB8AC3E}">
        <p14:creationId xmlns:p14="http://schemas.microsoft.com/office/powerpoint/2010/main" val="25687705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Requires an understanding of organizational leadership, organizational culture and systems</a:t>
            </a:r>
          </a:p>
          <a:p>
            <a:r>
              <a:rPr lang="en-US" dirty="0"/>
              <a:t>Requires partnership between leadership and HR professionals</a:t>
            </a:r>
          </a:p>
          <a:p>
            <a:r>
              <a:rPr lang="en-US" dirty="0"/>
              <a:t>Understanding that fear of complaints and impulse towards protection against complaints is not in best interests of the client</a:t>
            </a:r>
          </a:p>
          <a:p>
            <a:endParaRPr lang="en-US" dirty="0"/>
          </a:p>
        </p:txBody>
      </p:sp>
      <p:sp>
        <p:nvSpPr>
          <p:cNvPr id="4" name="Slide Number Placeholder 3"/>
          <p:cNvSpPr>
            <a:spLocks noGrp="1"/>
          </p:cNvSpPr>
          <p:nvPr>
            <p:ph type="sldNum" sz="quarter" idx="10"/>
          </p:nvPr>
        </p:nvSpPr>
        <p:spPr/>
        <p:txBody>
          <a:bodyPr/>
          <a:lstStyle/>
          <a:p>
            <a:fld id="{3A126852-93E3-43B6-AFED-8B07C9F3FDB2}" type="slidenum">
              <a:rPr lang="en-US" smtClean="0"/>
              <a:t>6</a:t>
            </a:fld>
            <a:endParaRPr lang="en-US"/>
          </a:p>
        </p:txBody>
      </p:sp>
    </p:spTree>
    <p:extLst>
      <p:ext uri="{BB962C8B-B14F-4D97-AF65-F5344CB8AC3E}">
        <p14:creationId xmlns:p14="http://schemas.microsoft.com/office/powerpoint/2010/main" val="36703122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Creating a respectful workplace is more than just having a policy in place.  It requires everyone, at</a:t>
            </a:r>
            <a:r>
              <a:rPr lang="en-US" baseline="0" dirty="0"/>
              <a:t> all levels of the organization, working together to make our workplaces better.  Preventing harassment is one aspect of  a respectful workplace, by having policies and this type of training, but it also means that there is accountability when harassment occurs, that leaders, supervisors and employees all have a roles to play, and that everyone understands and models appropriate behavior. </a:t>
            </a:r>
            <a:endParaRPr lang="en-US" dirty="0"/>
          </a:p>
        </p:txBody>
      </p:sp>
      <p:sp>
        <p:nvSpPr>
          <p:cNvPr id="4" name="Slide Number Placeholder 3"/>
          <p:cNvSpPr>
            <a:spLocks noGrp="1"/>
          </p:cNvSpPr>
          <p:nvPr>
            <p:ph type="sldNum" sz="quarter" idx="10"/>
          </p:nvPr>
        </p:nvSpPr>
        <p:spPr/>
        <p:txBody>
          <a:bodyPr/>
          <a:lstStyle/>
          <a:p>
            <a:fld id="{3A126852-93E3-43B6-AFED-8B07C9F3FDB2}" type="slidenum">
              <a:rPr lang="en-US" smtClean="0"/>
              <a:t>7</a:t>
            </a:fld>
            <a:endParaRPr lang="en-US"/>
          </a:p>
        </p:txBody>
      </p:sp>
    </p:spTree>
    <p:extLst>
      <p:ext uri="{BB962C8B-B14F-4D97-AF65-F5344CB8AC3E}">
        <p14:creationId xmlns:p14="http://schemas.microsoft.com/office/powerpoint/2010/main" val="952923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Creating a respectful workplace is more than just having a policy in place.  It requires everyone, at</a:t>
            </a:r>
            <a:r>
              <a:rPr lang="en-US" baseline="0" dirty="0"/>
              <a:t> all levels of the organization, working together to make our workplaces better.  Preventing harassment is one aspect of  a respectful workplace, by having policies and this type of training, but it also means that there is accountability when harassment occurs, that leaders, supervisors and employees all have a roles to play, and that everyone understands and models appropriate behavior. </a:t>
            </a:r>
          </a:p>
          <a:p>
            <a:endParaRPr lang="en-US" baseline="0" dirty="0"/>
          </a:p>
          <a:p>
            <a:r>
              <a:rPr lang="en-US" dirty="0"/>
              <a:t>Leadership: Behaviors that encourage harassment rather than prevent it</a:t>
            </a:r>
          </a:p>
          <a:p>
            <a:r>
              <a:rPr lang="en-US" dirty="0"/>
              <a:t>Tolerance of offensive behaviors or materials</a:t>
            </a:r>
          </a:p>
          <a:p>
            <a:r>
              <a:rPr lang="en-US" dirty="0"/>
              <a:t>Leaders who are permissive (ignore policies or look the other way, or fail to address the behavior)</a:t>
            </a:r>
          </a:p>
          <a:p>
            <a:r>
              <a:rPr lang="en-US" dirty="0"/>
              <a:t>Ineffective policies, or policies not widely known, distributed, talked about, and reinforced</a:t>
            </a:r>
          </a:p>
          <a:p>
            <a:r>
              <a:rPr lang="en-US" dirty="0"/>
              <a:t>Nonexistent or ineffective training, not supported by leadership</a:t>
            </a:r>
          </a:p>
          <a:p>
            <a:r>
              <a:rPr lang="en-US" dirty="0"/>
              <a:t>Leader models harassing behaviors</a:t>
            </a:r>
          </a:p>
          <a:p>
            <a:r>
              <a:rPr lang="en-US" dirty="0"/>
              <a:t>Allowing perception of retaliation</a:t>
            </a:r>
          </a:p>
          <a:p>
            <a:endParaRPr lang="en-US" dirty="0"/>
          </a:p>
        </p:txBody>
      </p:sp>
      <p:sp>
        <p:nvSpPr>
          <p:cNvPr id="4" name="Slide Number Placeholder 3"/>
          <p:cNvSpPr>
            <a:spLocks noGrp="1"/>
          </p:cNvSpPr>
          <p:nvPr>
            <p:ph type="sldNum" sz="quarter" idx="10"/>
          </p:nvPr>
        </p:nvSpPr>
        <p:spPr/>
        <p:txBody>
          <a:bodyPr/>
          <a:lstStyle/>
          <a:p>
            <a:fld id="{3A126852-93E3-43B6-AFED-8B07C9F3FDB2}" type="slidenum">
              <a:rPr lang="en-US" smtClean="0"/>
              <a:t>13</a:t>
            </a:fld>
            <a:endParaRPr lang="en-US"/>
          </a:p>
        </p:txBody>
      </p:sp>
    </p:spTree>
    <p:extLst>
      <p:ext uri="{BB962C8B-B14F-4D97-AF65-F5344CB8AC3E}">
        <p14:creationId xmlns:p14="http://schemas.microsoft.com/office/powerpoint/2010/main" val="351063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Over the next few months, I began to meet more women engineers in the company. As I got to know them, and heard their stories, I was surprised that some of them had stories similar to my own. Some of the women even had stories about reporting the exact same manager I had reported, and had reported inappropriate interactions with him long before I had even joined the company. It became obvious that both HR and management had been lying about this being "his first offense", and it certainly wasn't his last. Within a few months, he was reported once again for inappropriate behavior, and those who reported him were told it was still his "first offense". The situation was escalated as far up the chain as it could be escalated, and still nothing was done.</a:t>
            </a:r>
          </a:p>
          <a:p>
            <a:r>
              <a:rPr lang="en-US" dirty="0"/>
              <a:t>Myself and a few of the women who had reported him in the past decided to all schedule meetings with HR to insist that something be done. In my meeting, the rep I spoke with told me that he had never been reported before, he had only ever committed one offense (in his chats with me), and that none of the other women who they met with had anything bad to say about him, so no further action could or would be taken. It was such a blatant lie that there was really nothing I could do. There was nothing any of us could do. We all gave up on Uber HR and our managers after that. Eventually he "left" the company. I don't know what he did that finally convinced them to fire him. </a:t>
            </a:r>
          </a:p>
          <a:p>
            <a:endParaRPr lang="en-US" dirty="0"/>
          </a:p>
        </p:txBody>
      </p:sp>
      <p:sp>
        <p:nvSpPr>
          <p:cNvPr id="4" name="Slide Number Placeholder 3"/>
          <p:cNvSpPr>
            <a:spLocks noGrp="1"/>
          </p:cNvSpPr>
          <p:nvPr>
            <p:ph type="sldNum" sz="quarter" idx="10"/>
          </p:nvPr>
        </p:nvSpPr>
        <p:spPr/>
        <p:txBody>
          <a:bodyPr/>
          <a:lstStyle/>
          <a:p>
            <a:fld id="{3A126852-93E3-43B6-AFED-8B07C9F3FDB2}" type="slidenum">
              <a:rPr lang="en-US" smtClean="0"/>
              <a:t>15</a:t>
            </a:fld>
            <a:endParaRPr lang="en-US"/>
          </a:p>
        </p:txBody>
      </p:sp>
    </p:spTree>
    <p:extLst>
      <p:ext uri="{BB962C8B-B14F-4D97-AF65-F5344CB8AC3E}">
        <p14:creationId xmlns:p14="http://schemas.microsoft.com/office/powerpoint/2010/main" val="26655415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Creating a respectful workplace is more than just having a policy in place.  It requires everyone, at</a:t>
            </a:r>
            <a:r>
              <a:rPr lang="en-US" baseline="0" dirty="0"/>
              <a:t> all levels of the organization, working together to make our workplaces better.  Preventing harassment is one aspect of  a respectful workplace, by having policies and this type of training, but it also means that there is accountability when harassment occurs, that leaders, supervisors and employees all have a roles to play, and that everyone understands and models appropriate behavior. </a:t>
            </a:r>
            <a:endParaRPr lang="en-US" dirty="0"/>
          </a:p>
        </p:txBody>
      </p:sp>
      <p:sp>
        <p:nvSpPr>
          <p:cNvPr id="4" name="Slide Number Placeholder 3"/>
          <p:cNvSpPr>
            <a:spLocks noGrp="1"/>
          </p:cNvSpPr>
          <p:nvPr>
            <p:ph type="sldNum" sz="quarter" idx="10"/>
          </p:nvPr>
        </p:nvSpPr>
        <p:spPr/>
        <p:txBody>
          <a:bodyPr/>
          <a:lstStyle/>
          <a:p>
            <a:fld id="{3A126852-93E3-43B6-AFED-8B07C9F3FDB2}" type="slidenum">
              <a:rPr lang="en-US" smtClean="0"/>
              <a:t>16</a:t>
            </a:fld>
            <a:endParaRPr lang="en-US"/>
          </a:p>
        </p:txBody>
      </p:sp>
    </p:spTree>
    <p:extLst>
      <p:ext uri="{BB962C8B-B14F-4D97-AF65-F5344CB8AC3E}">
        <p14:creationId xmlns:p14="http://schemas.microsoft.com/office/powerpoint/2010/main" val="23462067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Sexual harassment training at Fox News</a:t>
            </a:r>
          </a:p>
        </p:txBody>
      </p:sp>
      <p:sp>
        <p:nvSpPr>
          <p:cNvPr id="4" name="Slide Number Placeholder 3"/>
          <p:cNvSpPr>
            <a:spLocks noGrp="1"/>
          </p:cNvSpPr>
          <p:nvPr>
            <p:ph type="sldNum" sz="quarter" idx="10"/>
          </p:nvPr>
        </p:nvSpPr>
        <p:spPr/>
        <p:txBody>
          <a:bodyPr/>
          <a:lstStyle/>
          <a:p>
            <a:fld id="{3A126852-93E3-43B6-AFED-8B07C9F3FDB2}" type="slidenum">
              <a:rPr lang="en-US" smtClean="0"/>
              <a:t>17</a:t>
            </a:fld>
            <a:endParaRPr lang="en-US"/>
          </a:p>
        </p:txBody>
      </p:sp>
    </p:spTree>
    <p:extLst>
      <p:ext uri="{BB962C8B-B14F-4D97-AF65-F5344CB8AC3E}">
        <p14:creationId xmlns:p14="http://schemas.microsoft.com/office/powerpoint/2010/main" val="26724259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Creating a respectful workplace is more than just having a policy in place.  It requires everyone, at</a:t>
            </a:r>
            <a:r>
              <a:rPr lang="en-US" baseline="0" dirty="0"/>
              <a:t> all levels of the organization, working together to make our workplaces better.  Preventing harassment is one aspect of  a respectful workplace, by having policies and this type of training, but it also means that there is accountability when harassment occurs, that leaders, supervisors and employees all have a roles to play, and that everyone understands and models appropriate behavior. </a:t>
            </a:r>
            <a:endParaRPr lang="en-US" dirty="0"/>
          </a:p>
        </p:txBody>
      </p:sp>
      <p:sp>
        <p:nvSpPr>
          <p:cNvPr id="4" name="Slide Number Placeholder 3"/>
          <p:cNvSpPr>
            <a:spLocks noGrp="1"/>
          </p:cNvSpPr>
          <p:nvPr>
            <p:ph type="sldNum" sz="quarter" idx="10"/>
          </p:nvPr>
        </p:nvSpPr>
        <p:spPr/>
        <p:txBody>
          <a:bodyPr/>
          <a:lstStyle/>
          <a:p>
            <a:fld id="{3A126852-93E3-43B6-AFED-8B07C9F3FDB2}" type="slidenum">
              <a:rPr lang="en-US" smtClean="0"/>
              <a:t>21</a:t>
            </a:fld>
            <a:endParaRPr lang="en-US"/>
          </a:p>
        </p:txBody>
      </p:sp>
    </p:spTree>
    <p:extLst>
      <p:ext uri="{BB962C8B-B14F-4D97-AF65-F5344CB8AC3E}">
        <p14:creationId xmlns:p14="http://schemas.microsoft.com/office/powerpoint/2010/main" val="35273140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126852-93E3-43B6-AFED-8B07C9F3FDB2}" type="slidenum">
              <a:rPr lang="en-US" smtClean="0"/>
              <a:t>24</a:t>
            </a:fld>
            <a:endParaRPr lang="en-US"/>
          </a:p>
        </p:txBody>
      </p:sp>
    </p:spTree>
    <p:extLst>
      <p:ext uri="{BB962C8B-B14F-4D97-AF65-F5344CB8AC3E}">
        <p14:creationId xmlns:p14="http://schemas.microsoft.com/office/powerpoint/2010/main" val="1403876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a:prstGeom prst="rect">
            <a:avLst/>
          </a:prstGeom>
        </p:spPr>
        <p:txBody>
          <a:bodyPr>
            <a:noAutofit/>
          </a:bodyPr>
          <a:lstStyle>
            <a:lvl1pPr algn="ctr">
              <a:defRPr sz="2000">
                <a:solidFill>
                  <a:srgbClr val="FFFFFF"/>
                </a:solidFill>
              </a:defRPr>
            </a:lvl1pPr>
          </a:lstStyle>
          <a:p>
            <a:fld id="{AAE6E1E2-290E-49D4-94F1-8DDBAD9B3483}" type="datetimeFigureOut">
              <a:rPr lang="en-US" smtClean="0"/>
              <a:pPr/>
              <a:t>6/12/2017</a:t>
            </a:fld>
            <a:endParaRPr lang="en-US"/>
          </a:p>
        </p:txBody>
      </p:sp>
      <p:sp>
        <p:nvSpPr>
          <p:cNvPr id="17" name="Footer Placeholder 16"/>
          <p:cNvSpPr>
            <a:spLocks noGrp="1"/>
          </p:cNvSpPr>
          <p:nvPr>
            <p:ph type="ftr" sz="quarter" idx="11"/>
          </p:nvPr>
        </p:nvSpPr>
        <p:spPr>
          <a:xfrm>
            <a:off x="2085393" y="236538"/>
            <a:ext cx="5867400" cy="365125"/>
          </a:xfrm>
          <a:prstGeom prst="rect">
            <a:avLst/>
          </a:prstGeo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99F51840-FF19-46B7-81F5-437E78DEB81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a:prstGeom prst="rect">
            <a:avLst/>
          </a:prstGeom>
        </p:spPr>
        <p:txBody>
          <a:bodyPr/>
          <a:lstStyle/>
          <a:p>
            <a:fld id="{AAE6E1E2-290E-49D4-94F1-8DDBAD9B3483}" type="datetimeFigureOut">
              <a:rPr lang="en-US" smtClean="0"/>
              <a:pPr/>
              <a:t>6/12/2017</a:t>
            </a:fld>
            <a:endParaRPr lang="en-US"/>
          </a:p>
        </p:txBody>
      </p:sp>
      <p:sp>
        <p:nvSpPr>
          <p:cNvPr id="5" name="Footer Placeholder 4"/>
          <p:cNvSpPr>
            <a:spLocks noGrp="1"/>
          </p:cNvSpPr>
          <p:nvPr>
            <p:ph type="ftr" sz="quarter" idx="11"/>
          </p:nvPr>
        </p:nvSpPr>
        <p:spPr>
          <a:xfrm>
            <a:off x="457201" y="6248207"/>
            <a:ext cx="5573483" cy="365125"/>
          </a:xfrm>
          <a:prstGeom prst="rect">
            <a:avLst/>
          </a:prstGeo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99F51840-FF19-46B7-81F5-437E78DEB81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99F51840-FF19-46B7-81F5-437E78DEB814}"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Rectangle 6"/>
          <p:cNvSpPr/>
          <p:nvPr userDrawn="1"/>
        </p:nvSpPr>
        <p:spPr>
          <a:xfrm>
            <a:off x="0" y="6172200"/>
            <a:ext cx="9144000" cy="685800"/>
          </a:xfrm>
          <a:prstGeom prst="rect">
            <a:avLst/>
          </a:prstGeom>
          <a:solidFill>
            <a:srgbClr val="6665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Logo - dark.JPG"/>
          <p:cNvPicPr>
            <a:picLocks noChangeAspect="1"/>
          </p:cNvPicPr>
          <p:nvPr userDrawn="1"/>
        </p:nvPicPr>
        <p:blipFill>
          <a:blip r:embed="rId2" cstate="print"/>
          <a:stretch>
            <a:fillRect/>
          </a:stretch>
        </p:blipFill>
        <p:spPr>
          <a:xfrm>
            <a:off x="533400" y="6248400"/>
            <a:ext cx="2667000" cy="494225"/>
          </a:xfrm>
          <a:prstGeom prst="rect">
            <a:avLst/>
          </a:prstGeom>
        </p:spPr>
      </p:pic>
      <p:sp>
        <p:nvSpPr>
          <p:cNvPr id="10" name="TextBox 9"/>
          <p:cNvSpPr txBox="1"/>
          <p:nvPr userDrawn="1"/>
        </p:nvSpPr>
        <p:spPr>
          <a:xfrm>
            <a:off x="5638800" y="6324600"/>
            <a:ext cx="3200400" cy="307777"/>
          </a:xfrm>
          <a:prstGeom prst="rect">
            <a:avLst/>
          </a:prstGeom>
          <a:noFill/>
        </p:spPr>
        <p:txBody>
          <a:bodyPr wrap="square" rtlCol="0">
            <a:spAutoFit/>
          </a:bodyPr>
          <a:lstStyle/>
          <a:p>
            <a:pPr algn="r"/>
            <a:r>
              <a:rPr lang="en-US" sz="1400" dirty="0">
                <a:solidFill>
                  <a:schemeClr val="bg1"/>
                </a:solidFill>
                <a:latin typeface="Arial" pitchFamily="34" charset="0"/>
                <a:cs typeface="Arial" pitchFamily="34" charset="0"/>
              </a:rPr>
              <a:t>www.gfidaholaw.com</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99F51840-FF19-46B7-81F5-437E78DEB814}" type="slidenum">
              <a:rPr lang="en-US" smtClean="0"/>
              <a:pPr/>
              <a:t>‹#›</a:t>
            </a:fld>
            <a:endParaRPr lang="en-US"/>
          </a:p>
        </p:txBody>
      </p:sp>
      <p:sp>
        <p:nvSpPr>
          <p:cNvPr id="10" name="Rectangle 9"/>
          <p:cNvSpPr/>
          <p:nvPr userDrawn="1"/>
        </p:nvSpPr>
        <p:spPr>
          <a:xfrm>
            <a:off x="0" y="6172200"/>
            <a:ext cx="9144000" cy="685800"/>
          </a:xfrm>
          <a:prstGeom prst="rect">
            <a:avLst/>
          </a:prstGeom>
          <a:solidFill>
            <a:srgbClr val="6665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descr="Logo - dark.JPG"/>
          <p:cNvPicPr>
            <a:picLocks noChangeAspect="1"/>
          </p:cNvPicPr>
          <p:nvPr userDrawn="1"/>
        </p:nvPicPr>
        <p:blipFill>
          <a:blip r:embed="rId2" cstate="print"/>
          <a:stretch>
            <a:fillRect/>
          </a:stretch>
        </p:blipFill>
        <p:spPr>
          <a:xfrm>
            <a:off x="533400" y="6248400"/>
            <a:ext cx="2667000" cy="494225"/>
          </a:xfrm>
          <a:prstGeom prst="rect">
            <a:avLst/>
          </a:prstGeom>
        </p:spPr>
      </p:pic>
      <p:sp>
        <p:nvSpPr>
          <p:cNvPr id="15" name="TextBox 14"/>
          <p:cNvSpPr txBox="1"/>
          <p:nvPr userDrawn="1"/>
        </p:nvSpPr>
        <p:spPr>
          <a:xfrm>
            <a:off x="5638800" y="6324600"/>
            <a:ext cx="3200400" cy="307777"/>
          </a:xfrm>
          <a:prstGeom prst="rect">
            <a:avLst/>
          </a:prstGeom>
          <a:noFill/>
        </p:spPr>
        <p:txBody>
          <a:bodyPr wrap="square" rtlCol="0">
            <a:spAutoFit/>
          </a:bodyPr>
          <a:lstStyle/>
          <a:p>
            <a:pPr algn="r"/>
            <a:r>
              <a:rPr lang="en-US" sz="1400" dirty="0">
                <a:solidFill>
                  <a:schemeClr val="bg1"/>
                </a:solidFill>
                <a:latin typeface="Arial" pitchFamily="34" charset="0"/>
                <a:cs typeface="Arial" pitchFamily="34" charset="0"/>
              </a:rPr>
              <a:t>www.gfidaholaw.com</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Slide Number Placeholder 9"/>
          <p:cNvSpPr>
            <a:spLocks noGrp="1"/>
          </p:cNvSpPr>
          <p:nvPr>
            <p:ph type="sldNum" sz="quarter" idx="16"/>
          </p:nvPr>
        </p:nvSpPr>
        <p:spPr/>
        <p:txBody>
          <a:bodyPr rtlCol="0"/>
          <a:lstStyle/>
          <a:p>
            <a:fld id="{99F51840-FF19-46B7-81F5-437E78DEB81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Slide Number Placeholder 11"/>
          <p:cNvSpPr>
            <a:spLocks noGrp="1"/>
          </p:cNvSpPr>
          <p:nvPr>
            <p:ph type="sldNum" sz="quarter" idx="16"/>
          </p:nvPr>
        </p:nvSpPr>
        <p:spPr/>
        <p:txBody>
          <a:bodyPr rtlCol="0"/>
          <a:lstStyle/>
          <a:p>
            <a:fld id="{99F51840-FF19-46B7-81F5-437E78DEB814}" type="slidenum">
              <a:rPr lang="en-US" smtClean="0"/>
              <a:pPr/>
              <a:t>‹#›</a:t>
            </a:fld>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99F51840-FF19-46B7-81F5-437E78DEB81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99F51840-FF19-46B7-81F5-437E78DEB814}"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a:prstGeom prst="rect">
            <a:avLst/>
          </a:prstGeom>
        </p:spPr>
        <p:txBody>
          <a:bodyPr rtlCol="0"/>
          <a:lstStyle/>
          <a:p>
            <a:fld id="{AAE6E1E2-290E-49D4-94F1-8DDBAD9B3483}" type="datetimeFigureOut">
              <a:rPr lang="en-US" smtClean="0"/>
              <a:pPr/>
              <a:t>6/12/2017</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99F51840-FF19-46B7-81F5-437E78DEB814}"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a:prstGeom prst="rect">
            <a:avLst/>
          </a:prstGeo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Slide Number Placeholder 5"/>
          <p:cNvSpPr>
            <a:spLocks noGrp="1"/>
          </p:cNvSpPr>
          <p:nvPr>
            <p:ph type="sldNum" sz="quarter" idx="12"/>
          </p:nvPr>
        </p:nvSpPr>
        <p:spPr/>
        <p:txBody>
          <a:bodyPr/>
          <a:lstStyle/>
          <a:p>
            <a:fld id="{99F51840-FF19-46B7-81F5-437E78DEB81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dirty="0"/>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dirty="0"/>
              <a:t>Click to edit Master text styles</a:t>
            </a:r>
          </a:p>
          <a:p>
            <a:pPr lvl="1" eaLnBrk="1" latinLnBrk="0" hangingPunct="1"/>
            <a:r>
              <a:rPr kumimoji="0" lang="en-US" dirty="0"/>
              <a:t>Second level</a:t>
            </a:r>
          </a:p>
          <a:p>
            <a:pPr lvl="2" eaLnBrk="1" latinLnBrk="0" hangingPunct="1"/>
            <a:r>
              <a:rPr kumimoji="0" lang="en-US" dirty="0"/>
              <a:t>Third level</a:t>
            </a:r>
          </a:p>
          <a:p>
            <a:pPr lvl="3" eaLnBrk="1" latinLnBrk="0" hangingPunct="1"/>
            <a:r>
              <a:rPr kumimoji="0" lang="en-US" dirty="0"/>
              <a:t>Fourth level</a:t>
            </a:r>
          </a:p>
          <a:p>
            <a:pPr lvl="4" eaLnBrk="1" latinLnBrk="0" hangingPunct="1"/>
            <a:r>
              <a:rPr kumimoji="0" lang="en-US" dirty="0"/>
              <a:t>Fifth level</a:t>
            </a: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99F51840-FF19-46B7-81F5-437E78DEB814}" type="slidenum">
              <a:rPr lang="en-US" smtClean="0"/>
              <a:pPr/>
              <a:t>‹#›</a:t>
            </a:fld>
            <a:endParaRPr lang="en-US"/>
          </a:p>
        </p:txBody>
      </p:sp>
      <p:sp>
        <p:nvSpPr>
          <p:cNvPr id="10" name="Rectangle 9"/>
          <p:cNvSpPr/>
          <p:nvPr userDrawn="1"/>
        </p:nvSpPr>
        <p:spPr>
          <a:xfrm>
            <a:off x="0" y="6172200"/>
            <a:ext cx="9144000" cy="685800"/>
          </a:xfrm>
          <a:prstGeom prst="rect">
            <a:avLst/>
          </a:prstGeom>
          <a:solidFill>
            <a:srgbClr val="6665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descr="Logo - dark.JPG"/>
          <p:cNvPicPr>
            <a:picLocks noChangeAspect="1"/>
          </p:cNvPicPr>
          <p:nvPr userDrawn="1"/>
        </p:nvPicPr>
        <p:blipFill>
          <a:blip r:embed="rId12" cstate="print"/>
          <a:stretch>
            <a:fillRect/>
          </a:stretch>
        </p:blipFill>
        <p:spPr>
          <a:xfrm>
            <a:off x="533400" y="6248400"/>
            <a:ext cx="2667000" cy="494225"/>
          </a:xfrm>
          <a:prstGeom prst="rect">
            <a:avLst/>
          </a:prstGeom>
        </p:spPr>
      </p:pic>
      <p:sp>
        <p:nvSpPr>
          <p:cNvPr id="12" name="TextBox 11"/>
          <p:cNvSpPr txBox="1"/>
          <p:nvPr userDrawn="1"/>
        </p:nvSpPr>
        <p:spPr>
          <a:xfrm>
            <a:off x="5638800" y="6324600"/>
            <a:ext cx="3200400" cy="307777"/>
          </a:xfrm>
          <a:prstGeom prst="rect">
            <a:avLst/>
          </a:prstGeom>
          <a:noFill/>
        </p:spPr>
        <p:txBody>
          <a:bodyPr wrap="square" rtlCol="0">
            <a:spAutoFit/>
          </a:bodyPr>
          <a:lstStyle/>
          <a:p>
            <a:pPr algn="r"/>
            <a:r>
              <a:rPr lang="en-US" sz="1400" dirty="0">
                <a:solidFill>
                  <a:schemeClr val="bg1"/>
                </a:solidFill>
                <a:latin typeface="Arial" pitchFamily="34" charset="0"/>
                <a:cs typeface="Arial" pitchFamily="34" charset="0"/>
              </a:rPr>
              <a:t>www.gfidaholaw.com</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8" r:id="rId7"/>
    <p:sldLayoutId id="2147483669" r:id="rId8"/>
    <p:sldLayoutId id="2147483670" r:id="rId9"/>
    <p:sldLayoutId id="2147483671" r:id="rId10"/>
  </p:sldLayoutIdLst>
  <p:txStyles>
    <p:titleStyle>
      <a:lvl1pPr algn="l" rtl="0" eaLnBrk="1" latinLnBrk="0" hangingPunct="1">
        <a:spcBef>
          <a:spcPct val="0"/>
        </a:spcBef>
        <a:buNone/>
        <a:defRPr kumimoji="0" sz="4400" kern="1200">
          <a:solidFill>
            <a:schemeClr val="tx2"/>
          </a:solidFill>
          <a:latin typeface="Arial" pitchFamily="34" charset="0"/>
          <a:ea typeface="+mj-ea"/>
          <a:cs typeface="Arial" pitchFamily="34" charset="0"/>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Arial" pitchFamily="34" charset="0"/>
          <a:ea typeface="+mn-ea"/>
          <a:cs typeface="Arial" pitchFamily="34" charset="0"/>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Arial" pitchFamily="34" charset="0"/>
          <a:ea typeface="+mn-ea"/>
          <a:cs typeface="Arial" pitchFamily="34" charset="0"/>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Arial" pitchFamily="34" charset="0"/>
          <a:ea typeface="+mn-ea"/>
          <a:cs typeface="Arial" pitchFamily="34" charset="0"/>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Arial" pitchFamily="34" charset="0"/>
          <a:ea typeface="+mn-ea"/>
          <a:cs typeface="Arial" pitchFamily="34" charset="0"/>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Arial" pitchFamily="34" charset="0"/>
          <a:ea typeface="+mn-ea"/>
          <a:cs typeface="Arial" pitchFamily="34" charset="0"/>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752600"/>
            <a:ext cx="6096000" cy="1066800"/>
          </a:xfrm>
        </p:spPr>
        <p:txBody>
          <a:bodyPr>
            <a:noAutofit/>
          </a:bodyPr>
          <a:lstStyle/>
          <a:p>
            <a:pPr algn="ctr"/>
            <a:r>
              <a:rPr lang="en-US" sz="4800" dirty="0"/>
              <a:t>REBOOTING HARASSMENT PREVENTION</a:t>
            </a:r>
          </a:p>
        </p:txBody>
      </p:sp>
      <p:sp>
        <p:nvSpPr>
          <p:cNvPr id="3" name="Subtitle 2"/>
          <p:cNvSpPr>
            <a:spLocks noGrp="1"/>
          </p:cNvSpPr>
          <p:nvPr>
            <p:ph type="subTitle" idx="1"/>
          </p:nvPr>
        </p:nvSpPr>
        <p:spPr>
          <a:xfrm>
            <a:off x="304800" y="3276600"/>
            <a:ext cx="7848600" cy="2667000"/>
          </a:xfrm>
        </p:spPr>
        <p:txBody>
          <a:bodyPr>
            <a:normAutofit lnSpcReduction="10000"/>
          </a:bodyPr>
          <a:lstStyle/>
          <a:p>
            <a:pPr algn="ctr"/>
            <a:r>
              <a:rPr lang="en-US" sz="2800" b="1" i="1" dirty="0">
                <a:latin typeface="Arial Narrow" panose="020B0606020202030204" pitchFamily="34" charset="0"/>
              </a:rPr>
              <a:t>Presented to: </a:t>
            </a:r>
          </a:p>
          <a:p>
            <a:pPr algn="ctr"/>
            <a:r>
              <a:rPr lang="en-US" sz="2800" b="1" i="1" dirty="0">
                <a:latin typeface="Arial Narrow" panose="020B0606020202030204" pitchFamily="34" charset="0"/>
              </a:rPr>
              <a:t>Snake River Chapter of SHRM</a:t>
            </a:r>
          </a:p>
          <a:p>
            <a:pPr algn="ctr"/>
            <a:r>
              <a:rPr lang="en-US" sz="2800" b="1" i="1" dirty="0">
                <a:latin typeface="Arial Narrow" panose="020B0606020202030204" pitchFamily="34" charset="0"/>
              </a:rPr>
              <a:t>June 8, 2017</a:t>
            </a:r>
          </a:p>
          <a:p>
            <a:pPr algn="ctr"/>
            <a:endParaRPr lang="en-US" sz="2800" b="1" i="1" dirty="0">
              <a:latin typeface="Arial Narrow" panose="020B0606020202030204" pitchFamily="34" charset="0"/>
            </a:endParaRPr>
          </a:p>
          <a:p>
            <a:r>
              <a:rPr lang="en-US" sz="2000" b="1" i="1" dirty="0">
                <a:latin typeface="Arial Narrow" panose="020B0606020202030204" pitchFamily="34" charset="0"/>
              </a:rPr>
              <a:t>Bobbi K. Dominick, JD, SPHR, SHRM-SCP</a:t>
            </a:r>
          </a:p>
          <a:p>
            <a:r>
              <a:rPr lang="en-US" sz="2000" b="1" i="1" dirty="0">
                <a:latin typeface="Arial Narrow" panose="020B0606020202030204" pitchFamily="34" charset="0"/>
              </a:rPr>
              <a:t>Gjording Fouser, PLLC</a:t>
            </a:r>
          </a:p>
        </p:txBody>
      </p:sp>
    </p:spTree>
    <p:extLst>
      <p:ext uri="{BB962C8B-B14F-4D97-AF65-F5344CB8AC3E}">
        <p14:creationId xmlns:p14="http://schemas.microsoft.com/office/powerpoint/2010/main" val="28359616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Some things to think about</a:t>
            </a:r>
          </a:p>
        </p:txBody>
      </p:sp>
      <p:sp>
        <p:nvSpPr>
          <p:cNvPr id="4" name="Content Placeholder 3"/>
          <p:cNvSpPr>
            <a:spLocks noGrp="1"/>
          </p:cNvSpPr>
          <p:nvPr>
            <p:ph sz="quarter" idx="1"/>
          </p:nvPr>
        </p:nvSpPr>
        <p:spPr/>
        <p:txBody>
          <a:bodyPr>
            <a:normAutofit/>
          </a:bodyPr>
          <a:lstStyle/>
          <a:p>
            <a:endParaRPr lang="en-US" dirty="0"/>
          </a:p>
        </p:txBody>
      </p:sp>
      <p:pic>
        <p:nvPicPr>
          <p:cNvPr id="5" name="Picture 4"/>
          <p:cNvPicPr>
            <a:picLocks noChangeAspect="1"/>
          </p:cNvPicPr>
          <p:nvPr/>
        </p:nvPicPr>
        <p:blipFill>
          <a:blip r:embed="rId2"/>
          <a:stretch>
            <a:fillRect/>
          </a:stretch>
        </p:blipFill>
        <p:spPr>
          <a:xfrm>
            <a:off x="1371600" y="1524000"/>
            <a:ext cx="6729326" cy="4648200"/>
          </a:xfrm>
          <a:prstGeom prst="rect">
            <a:avLst/>
          </a:prstGeom>
        </p:spPr>
      </p:pic>
      <p:pic>
        <p:nvPicPr>
          <p:cNvPr id="6" name="Picture 5"/>
          <p:cNvPicPr>
            <a:picLocks noChangeAspect="1"/>
          </p:cNvPicPr>
          <p:nvPr/>
        </p:nvPicPr>
        <p:blipFill>
          <a:blip r:embed="rId3"/>
          <a:stretch>
            <a:fillRect/>
          </a:stretch>
        </p:blipFill>
        <p:spPr>
          <a:xfrm rot="20077181">
            <a:off x="83166" y="2706063"/>
            <a:ext cx="9020175" cy="1352550"/>
          </a:xfrm>
          <a:prstGeom prst="rect">
            <a:avLst/>
          </a:prstGeom>
        </p:spPr>
      </p:pic>
    </p:spTree>
    <p:extLst>
      <p:ext uri="{BB962C8B-B14F-4D97-AF65-F5344CB8AC3E}">
        <p14:creationId xmlns:p14="http://schemas.microsoft.com/office/powerpoint/2010/main" val="109677471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More vulnerable workforces</a:t>
            </a:r>
          </a:p>
        </p:txBody>
      </p:sp>
      <p:sp>
        <p:nvSpPr>
          <p:cNvPr id="4" name="Content Placeholder 3"/>
          <p:cNvSpPr>
            <a:spLocks noGrp="1"/>
          </p:cNvSpPr>
          <p:nvPr>
            <p:ph sz="quarter" idx="1"/>
          </p:nvPr>
        </p:nvSpPr>
        <p:spPr>
          <a:xfrm>
            <a:off x="76200" y="1600200"/>
            <a:ext cx="8689848" cy="4495800"/>
          </a:xfrm>
        </p:spPr>
        <p:txBody>
          <a:bodyPr>
            <a:normAutofit fontScale="62500" lnSpcReduction="20000"/>
          </a:bodyPr>
          <a:lstStyle/>
          <a:p>
            <a:pPr lvl="0"/>
            <a:r>
              <a:rPr lang="en-US" dirty="0"/>
              <a:t>Homogenous workforces (a lack of diversity in the workplace.)</a:t>
            </a:r>
          </a:p>
          <a:p>
            <a:pPr lvl="0"/>
            <a:r>
              <a:rPr lang="en-US" dirty="0"/>
              <a:t>Minority don’t conform to unspoken workplace norms (ex: male behaves “effeminately”)</a:t>
            </a:r>
          </a:p>
          <a:p>
            <a:pPr lvl="0"/>
            <a:r>
              <a:rPr lang="en-US" dirty="0"/>
              <a:t>Cultural and language differences.</a:t>
            </a:r>
          </a:p>
          <a:p>
            <a:pPr lvl="0"/>
            <a:r>
              <a:rPr lang="en-US" dirty="0"/>
              <a:t>Coarsened social discourse outside the workplace (9/11 or recent election campaign).</a:t>
            </a:r>
          </a:p>
          <a:p>
            <a:pPr lvl="0"/>
            <a:r>
              <a:rPr lang="en-US" dirty="0"/>
              <a:t>Many young workers not aware of appropriate behavior.</a:t>
            </a:r>
          </a:p>
          <a:p>
            <a:pPr lvl="0"/>
            <a:r>
              <a:rPr lang="en-US" dirty="0"/>
              <a:t>High value employees like top producers, more leeway for bad behavior. </a:t>
            </a:r>
          </a:p>
          <a:p>
            <a:pPr lvl="0"/>
            <a:r>
              <a:rPr lang="en-US" dirty="0"/>
              <a:t>Significant power disparities, low status workers.</a:t>
            </a:r>
          </a:p>
          <a:p>
            <a:pPr lvl="0"/>
            <a:r>
              <a:rPr lang="en-US" dirty="0"/>
              <a:t>Customer service or client satisfaction reliant, livelihood depends on tolerating bad behavior. </a:t>
            </a:r>
          </a:p>
          <a:p>
            <a:pPr lvl="0"/>
            <a:r>
              <a:rPr lang="en-US" dirty="0"/>
              <a:t>Workplaces with monotonous tasks. </a:t>
            </a:r>
          </a:p>
          <a:p>
            <a:pPr lvl="0"/>
            <a:r>
              <a:rPr lang="en-US" dirty="0"/>
              <a:t>Isolated workplaces.</a:t>
            </a:r>
          </a:p>
          <a:p>
            <a:pPr lvl="0"/>
            <a:r>
              <a:rPr lang="en-US" dirty="0"/>
              <a:t>Tolerance of alcohol consumption. </a:t>
            </a:r>
          </a:p>
          <a:p>
            <a:pPr lvl="0"/>
            <a:r>
              <a:rPr lang="en-US" dirty="0"/>
              <a:t>Decentralized workplaces where leadership is attenuated.  </a:t>
            </a:r>
          </a:p>
          <a:p>
            <a:endParaRPr lang="en-US" dirty="0"/>
          </a:p>
        </p:txBody>
      </p:sp>
    </p:spTree>
    <p:extLst>
      <p:ext uri="{BB962C8B-B14F-4D97-AF65-F5344CB8AC3E}">
        <p14:creationId xmlns:p14="http://schemas.microsoft.com/office/powerpoint/2010/main" val="2400273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Effect transition="in" filter="fade">
                                      <p:cBhvr>
                                        <p:cTn id="35" dur="1000"/>
                                        <p:tgtEl>
                                          <p:spTgt spid="4">
                                            <p:txEl>
                                              <p:pRg st="4" end="4"/>
                                            </p:txEl>
                                          </p:spTgt>
                                        </p:tgtEl>
                                      </p:cBhvr>
                                    </p:animEffect>
                                    <p:anim calcmode="lin" valueType="num">
                                      <p:cBhvr>
                                        <p:cTn id="36"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Effect transition="in" filter="fade">
                                      <p:cBhvr>
                                        <p:cTn id="42" dur="1000"/>
                                        <p:tgtEl>
                                          <p:spTgt spid="4">
                                            <p:txEl>
                                              <p:pRg st="5" end="5"/>
                                            </p:txEl>
                                          </p:spTgt>
                                        </p:tgtEl>
                                      </p:cBhvr>
                                    </p:animEffect>
                                    <p:anim calcmode="lin" valueType="num">
                                      <p:cBhvr>
                                        <p:cTn id="43"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4">
                                            <p:txEl>
                                              <p:pRg st="6" end="6"/>
                                            </p:txEl>
                                          </p:spTgt>
                                        </p:tgtEl>
                                        <p:attrNameLst>
                                          <p:attrName>style.visibility</p:attrName>
                                        </p:attrNameLst>
                                      </p:cBhvr>
                                      <p:to>
                                        <p:strVal val="visible"/>
                                      </p:to>
                                    </p:set>
                                    <p:animEffect transition="in" filter="fade">
                                      <p:cBhvr>
                                        <p:cTn id="49" dur="1000"/>
                                        <p:tgtEl>
                                          <p:spTgt spid="4">
                                            <p:txEl>
                                              <p:pRg st="6" end="6"/>
                                            </p:txEl>
                                          </p:spTgt>
                                        </p:tgtEl>
                                      </p:cBhvr>
                                    </p:animEffect>
                                    <p:anim calcmode="lin" valueType="num">
                                      <p:cBhvr>
                                        <p:cTn id="50"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4">
                                            <p:txEl>
                                              <p:pRg st="7" end="7"/>
                                            </p:txEl>
                                          </p:spTgt>
                                        </p:tgtEl>
                                        <p:attrNameLst>
                                          <p:attrName>style.visibility</p:attrName>
                                        </p:attrNameLst>
                                      </p:cBhvr>
                                      <p:to>
                                        <p:strVal val="visible"/>
                                      </p:to>
                                    </p:set>
                                    <p:animEffect transition="in" filter="fade">
                                      <p:cBhvr>
                                        <p:cTn id="56" dur="1000"/>
                                        <p:tgtEl>
                                          <p:spTgt spid="4">
                                            <p:txEl>
                                              <p:pRg st="7" end="7"/>
                                            </p:txEl>
                                          </p:spTgt>
                                        </p:tgtEl>
                                      </p:cBhvr>
                                    </p:animEffect>
                                    <p:anim calcmode="lin" valueType="num">
                                      <p:cBhvr>
                                        <p:cTn id="57"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4">
                                            <p:txEl>
                                              <p:pRg st="8" end="8"/>
                                            </p:txEl>
                                          </p:spTgt>
                                        </p:tgtEl>
                                        <p:attrNameLst>
                                          <p:attrName>style.visibility</p:attrName>
                                        </p:attrNameLst>
                                      </p:cBhvr>
                                      <p:to>
                                        <p:strVal val="visible"/>
                                      </p:to>
                                    </p:set>
                                    <p:animEffect transition="in" filter="fade">
                                      <p:cBhvr>
                                        <p:cTn id="63" dur="1000"/>
                                        <p:tgtEl>
                                          <p:spTgt spid="4">
                                            <p:txEl>
                                              <p:pRg st="8" end="8"/>
                                            </p:txEl>
                                          </p:spTgt>
                                        </p:tgtEl>
                                      </p:cBhvr>
                                    </p:animEffect>
                                    <p:anim calcmode="lin" valueType="num">
                                      <p:cBhvr>
                                        <p:cTn id="64"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4">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4">
                                            <p:txEl>
                                              <p:pRg st="9" end="9"/>
                                            </p:txEl>
                                          </p:spTgt>
                                        </p:tgtEl>
                                        <p:attrNameLst>
                                          <p:attrName>style.visibility</p:attrName>
                                        </p:attrNameLst>
                                      </p:cBhvr>
                                      <p:to>
                                        <p:strVal val="visible"/>
                                      </p:to>
                                    </p:set>
                                    <p:animEffect transition="in" filter="fade">
                                      <p:cBhvr>
                                        <p:cTn id="70" dur="1000"/>
                                        <p:tgtEl>
                                          <p:spTgt spid="4">
                                            <p:txEl>
                                              <p:pRg st="9" end="9"/>
                                            </p:txEl>
                                          </p:spTgt>
                                        </p:tgtEl>
                                      </p:cBhvr>
                                    </p:animEffect>
                                    <p:anim calcmode="lin" valueType="num">
                                      <p:cBhvr>
                                        <p:cTn id="71"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4">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4">
                                            <p:txEl>
                                              <p:pRg st="10" end="10"/>
                                            </p:txEl>
                                          </p:spTgt>
                                        </p:tgtEl>
                                        <p:attrNameLst>
                                          <p:attrName>style.visibility</p:attrName>
                                        </p:attrNameLst>
                                      </p:cBhvr>
                                      <p:to>
                                        <p:strVal val="visible"/>
                                      </p:to>
                                    </p:set>
                                    <p:animEffect transition="in" filter="fade">
                                      <p:cBhvr>
                                        <p:cTn id="77" dur="1000"/>
                                        <p:tgtEl>
                                          <p:spTgt spid="4">
                                            <p:txEl>
                                              <p:pRg st="10" end="10"/>
                                            </p:txEl>
                                          </p:spTgt>
                                        </p:tgtEl>
                                      </p:cBhvr>
                                    </p:animEffect>
                                    <p:anim calcmode="lin" valueType="num">
                                      <p:cBhvr>
                                        <p:cTn id="78" dur="1000" fill="hold"/>
                                        <p:tgtEl>
                                          <p:spTgt spid="4">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4">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4">
                                            <p:txEl>
                                              <p:pRg st="11" end="11"/>
                                            </p:txEl>
                                          </p:spTgt>
                                        </p:tgtEl>
                                        <p:attrNameLst>
                                          <p:attrName>style.visibility</p:attrName>
                                        </p:attrNameLst>
                                      </p:cBhvr>
                                      <p:to>
                                        <p:strVal val="visible"/>
                                      </p:to>
                                    </p:set>
                                    <p:animEffect transition="in" filter="fade">
                                      <p:cBhvr>
                                        <p:cTn id="84" dur="1000"/>
                                        <p:tgtEl>
                                          <p:spTgt spid="4">
                                            <p:txEl>
                                              <p:pRg st="11" end="11"/>
                                            </p:txEl>
                                          </p:spTgt>
                                        </p:tgtEl>
                                      </p:cBhvr>
                                    </p:animEffect>
                                    <p:anim calcmode="lin" valueType="num">
                                      <p:cBhvr>
                                        <p:cTn id="85" dur="1000" fill="hold"/>
                                        <p:tgtEl>
                                          <p:spTgt spid="4">
                                            <p:txEl>
                                              <p:pRg st="11" end="11"/>
                                            </p:txEl>
                                          </p:spTgt>
                                        </p:tgtEl>
                                        <p:attrNameLst>
                                          <p:attrName>ppt_x</p:attrName>
                                        </p:attrNameLst>
                                      </p:cBhvr>
                                      <p:tavLst>
                                        <p:tav tm="0">
                                          <p:val>
                                            <p:strVal val="#ppt_x"/>
                                          </p:val>
                                        </p:tav>
                                        <p:tav tm="100000">
                                          <p:val>
                                            <p:strVal val="#ppt_x"/>
                                          </p:val>
                                        </p:tav>
                                      </p:tavLst>
                                    </p:anim>
                                    <p:anim calcmode="lin" valueType="num">
                                      <p:cBhvr>
                                        <p:cTn id="86" dur="1000" fill="hold"/>
                                        <p:tgtEl>
                                          <p:spTgt spid="4">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Rebooting requires</a:t>
            </a:r>
          </a:p>
        </p:txBody>
      </p:sp>
      <p:sp>
        <p:nvSpPr>
          <p:cNvPr id="3" name="Content Placeholder 2"/>
          <p:cNvSpPr>
            <a:spLocks noGrp="1"/>
          </p:cNvSpPr>
          <p:nvPr>
            <p:ph sz="quarter" idx="1"/>
          </p:nvPr>
        </p:nvSpPr>
        <p:spPr/>
        <p:txBody>
          <a:bodyPr/>
          <a:lstStyle/>
          <a:p>
            <a:r>
              <a:rPr lang="en-US" dirty="0"/>
              <a:t>A proactive approach</a:t>
            </a:r>
          </a:p>
          <a:p>
            <a:r>
              <a:rPr lang="en-US" dirty="0"/>
              <a:t>A multifaceted approach</a:t>
            </a:r>
          </a:p>
          <a:p>
            <a:r>
              <a:rPr lang="en-US" dirty="0"/>
              <a:t>A close examination: what works in prevention, and what we can improve</a:t>
            </a:r>
          </a:p>
          <a:p>
            <a:r>
              <a:rPr lang="en-US" dirty="0"/>
              <a:t>Not just sexual harassment, but harassment based on all protected classes</a:t>
            </a:r>
          </a:p>
        </p:txBody>
      </p:sp>
    </p:spTree>
    <p:extLst>
      <p:ext uri="{BB962C8B-B14F-4D97-AF65-F5344CB8AC3E}">
        <p14:creationId xmlns:p14="http://schemas.microsoft.com/office/powerpoint/2010/main" val="11689847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a:lstStyle/>
          <a:p>
            <a:pPr algn="ctr"/>
            <a:r>
              <a:rPr lang="en-US" dirty="0"/>
              <a:t>The Big Picture</a:t>
            </a:r>
          </a:p>
        </p:txBody>
      </p:sp>
      <p:pic>
        <p:nvPicPr>
          <p:cNvPr id="2" name="Picture 1"/>
          <p:cNvPicPr>
            <a:picLocks noChangeAspect="1"/>
          </p:cNvPicPr>
          <p:nvPr/>
        </p:nvPicPr>
        <p:blipFill>
          <a:blip r:embed="rId3"/>
          <a:stretch>
            <a:fillRect/>
          </a:stretch>
        </p:blipFill>
        <p:spPr>
          <a:xfrm>
            <a:off x="595632" y="1524000"/>
            <a:ext cx="7991161" cy="4495800"/>
          </a:xfrm>
          <a:prstGeom prst="rect">
            <a:avLst/>
          </a:prstGeom>
        </p:spPr>
      </p:pic>
      <p:sp>
        <p:nvSpPr>
          <p:cNvPr id="3" name="Rectangle: Rounded Corners 2"/>
          <p:cNvSpPr/>
          <p:nvPr/>
        </p:nvSpPr>
        <p:spPr>
          <a:xfrm>
            <a:off x="3200400" y="1905000"/>
            <a:ext cx="2438400" cy="1143000"/>
          </a:xfrm>
          <a:prstGeom prst="round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1320105"/>
            <a:ext cx="3502882" cy="923330"/>
          </a:xfrm>
          <a:prstGeom prst="rect">
            <a:avLst/>
          </a:prstGeom>
          <a:noFill/>
        </p:spPr>
        <p:txBody>
          <a:bodyPr wrap="none" lIns="91440" tIns="45720" rIns="91440" bIns="45720">
            <a:spAutoFit/>
          </a:bodyPr>
          <a:lstStyle/>
          <a:p>
            <a:pPr algn="ctr"/>
            <a:r>
              <a:rPr lang="en-US" sz="5400" b="0" cap="none" spc="0" dirty="0">
                <a:ln w="0"/>
                <a:solidFill>
                  <a:schemeClr val="tx1"/>
                </a:solidFill>
                <a:effectLst>
                  <a:outerShdw blurRad="38100" dist="19050" dir="2700000" algn="tl" rotWithShape="0">
                    <a:schemeClr val="dk1">
                      <a:alpha val="40000"/>
                    </a:schemeClr>
                  </a:outerShdw>
                </a:effectLst>
              </a:rPr>
              <a:t>LEADERSHIP</a:t>
            </a:r>
          </a:p>
        </p:txBody>
      </p:sp>
      <p:sp>
        <p:nvSpPr>
          <p:cNvPr id="5" name="Rectangle 4"/>
          <p:cNvSpPr/>
          <p:nvPr/>
        </p:nvSpPr>
        <p:spPr>
          <a:xfrm>
            <a:off x="5887277" y="1320105"/>
            <a:ext cx="2808975" cy="923330"/>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CULTURE</a:t>
            </a:r>
          </a:p>
        </p:txBody>
      </p:sp>
    </p:spTree>
    <p:extLst>
      <p:ext uri="{BB962C8B-B14F-4D97-AF65-F5344CB8AC3E}">
        <p14:creationId xmlns:p14="http://schemas.microsoft.com/office/powerpoint/2010/main" val="8294812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6484" y="152400"/>
            <a:ext cx="8153400" cy="990600"/>
          </a:xfrm>
        </p:spPr>
        <p:txBody>
          <a:bodyPr/>
          <a:lstStyle/>
          <a:p>
            <a:pPr algn="ctr"/>
            <a:r>
              <a:rPr lang="en-US" dirty="0"/>
              <a:t>Leadership=Culture</a:t>
            </a:r>
          </a:p>
        </p:txBody>
      </p:sp>
      <p:sp>
        <p:nvSpPr>
          <p:cNvPr id="3" name="Content Placeholder 2"/>
          <p:cNvSpPr>
            <a:spLocks noGrp="1"/>
          </p:cNvSpPr>
          <p:nvPr>
            <p:ph idx="1"/>
          </p:nvPr>
        </p:nvSpPr>
        <p:spPr/>
        <p:txBody>
          <a:bodyPr>
            <a:normAutofit fontScale="85000" lnSpcReduction="20000"/>
          </a:bodyPr>
          <a:lstStyle/>
          <a:p>
            <a:pPr marL="0" indent="0">
              <a:buNone/>
            </a:pPr>
            <a:r>
              <a:rPr lang="en-US" sz="3600" dirty="0"/>
              <a:t>EEOC 2016:  “…workplace culture has the greatest impact on allowing harassment to flourish, or conversely, in preventing harassment. …leadership and commitment to a diverse, inclusive and respectful workplace in which harassment is simply not acceptable is paramount. …Second, …an organization must have systems in place that hold employees accountable for this expectation…An organization’s culture is set by the values of the organization….”</a:t>
            </a:r>
          </a:p>
        </p:txBody>
      </p:sp>
    </p:spTree>
    <p:extLst>
      <p:ext uri="{BB962C8B-B14F-4D97-AF65-F5344CB8AC3E}">
        <p14:creationId xmlns:p14="http://schemas.microsoft.com/office/powerpoint/2010/main" val="15195242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HR: Leadership </a:t>
            </a:r>
            <a:br>
              <a:rPr lang="en-US" dirty="0"/>
            </a:br>
            <a:r>
              <a:rPr lang="en-US" dirty="0"/>
              <a:t>&amp; Contribution to Prevention</a:t>
            </a:r>
          </a:p>
        </p:txBody>
      </p:sp>
      <p:sp>
        <p:nvSpPr>
          <p:cNvPr id="3" name="Content Placeholder 2"/>
          <p:cNvSpPr>
            <a:spLocks noGrp="1"/>
          </p:cNvSpPr>
          <p:nvPr>
            <p:ph sz="quarter" idx="1"/>
          </p:nvPr>
        </p:nvSpPr>
        <p:spPr/>
        <p:txBody>
          <a:bodyPr/>
          <a:lstStyle/>
          <a:p>
            <a:endParaRPr lang="en-US"/>
          </a:p>
        </p:txBody>
      </p:sp>
      <p:pic>
        <p:nvPicPr>
          <p:cNvPr id="4" name="Picture 3"/>
          <p:cNvPicPr>
            <a:picLocks noChangeAspect="1"/>
          </p:cNvPicPr>
          <p:nvPr/>
        </p:nvPicPr>
        <p:blipFill>
          <a:blip r:embed="rId3"/>
          <a:stretch>
            <a:fillRect/>
          </a:stretch>
        </p:blipFill>
        <p:spPr>
          <a:xfrm>
            <a:off x="772854" y="1600200"/>
            <a:ext cx="7696200" cy="2290290"/>
          </a:xfrm>
          <a:prstGeom prst="rect">
            <a:avLst/>
          </a:prstGeom>
        </p:spPr>
      </p:pic>
      <p:pic>
        <p:nvPicPr>
          <p:cNvPr id="5" name="Picture 4"/>
          <p:cNvPicPr>
            <a:picLocks noChangeAspect="1"/>
          </p:cNvPicPr>
          <p:nvPr/>
        </p:nvPicPr>
        <p:blipFill>
          <a:blip r:embed="rId4"/>
          <a:stretch>
            <a:fillRect/>
          </a:stretch>
        </p:blipFill>
        <p:spPr>
          <a:xfrm>
            <a:off x="618205" y="3962400"/>
            <a:ext cx="8147843" cy="2056660"/>
          </a:xfrm>
          <a:prstGeom prst="rect">
            <a:avLst/>
          </a:prstGeom>
        </p:spPr>
      </p:pic>
    </p:spTree>
    <p:extLst>
      <p:ext uri="{BB962C8B-B14F-4D97-AF65-F5344CB8AC3E}">
        <p14:creationId xmlns:p14="http://schemas.microsoft.com/office/powerpoint/2010/main" val="14966769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a:lstStyle/>
          <a:p>
            <a:pPr algn="ctr"/>
            <a:r>
              <a:rPr lang="en-US" dirty="0"/>
              <a:t>The Big Picture</a:t>
            </a:r>
          </a:p>
        </p:txBody>
      </p:sp>
      <p:pic>
        <p:nvPicPr>
          <p:cNvPr id="2" name="Picture 1"/>
          <p:cNvPicPr>
            <a:picLocks noChangeAspect="1"/>
          </p:cNvPicPr>
          <p:nvPr/>
        </p:nvPicPr>
        <p:blipFill>
          <a:blip r:embed="rId3"/>
          <a:stretch>
            <a:fillRect/>
          </a:stretch>
        </p:blipFill>
        <p:spPr>
          <a:xfrm>
            <a:off x="595632" y="1524000"/>
            <a:ext cx="7991161" cy="4495800"/>
          </a:xfrm>
          <a:prstGeom prst="rect">
            <a:avLst/>
          </a:prstGeom>
        </p:spPr>
      </p:pic>
      <p:sp>
        <p:nvSpPr>
          <p:cNvPr id="3" name="Rectangle: Rounded Corners 2"/>
          <p:cNvSpPr/>
          <p:nvPr/>
        </p:nvSpPr>
        <p:spPr>
          <a:xfrm>
            <a:off x="5029200" y="2819400"/>
            <a:ext cx="2667000" cy="1143000"/>
          </a:xfrm>
          <a:prstGeom prst="round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5572826" y="1528439"/>
            <a:ext cx="3013967" cy="923330"/>
          </a:xfrm>
          <a:prstGeom prst="rect">
            <a:avLst/>
          </a:prstGeom>
          <a:noFill/>
        </p:spPr>
        <p:txBody>
          <a:bodyPr wrap="none" lIns="91440" tIns="45720" rIns="91440" bIns="45720">
            <a:spAutoFit/>
          </a:bodyPr>
          <a:lstStyle/>
          <a:p>
            <a:pPr algn="ctr"/>
            <a:r>
              <a:rPr lang="en-US" sz="5400" b="0" cap="none" spc="0" dirty="0">
                <a:ln w="0"/>
                <a:solidFill>
                  <a:schemeClr val="tx1"/>
                </a:solidFill>
                <a:effectLst>
                  <a:outerShdw blurRad="38100" dist="19050" dir="2700000" algn="tl" rotWithShape="0">
                    <a:schemeClr val="dk1">
                      <a:alpha val="40000"/>
                    </a:schemeClr>
                  </a:outerShdw>
                </a:effectLst>
              </a:rPr>
              <a:t>TRAINING</a:t>
            </a:r>
          </a:p>
        </p:txBody>
      </p:sp>
    </p:spTree>
    <p:extLst>
      <p:ext uri="{BB962C8B-B14F-4D97-AF65-F5344CB8AC3E}">
        <p14:creationId xmlns:p14="http://schemas.microsoft.com/office/powerpoint/2010/main" val="14648957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Training</a:t>
            </a:r>
          </a:p>
        </p:txBody>
      </p:sp>
      <p:sp>
        <p:nvSpPr>
          <p:cNvPr id="3" name="Content Placeholder 2"/>
          <p:cNvSpPr>
            <a:spLocks noGrp="1"/>
          </p:cNvSpPr>
          <p:nvPr>
            <p:ph sz="quarter" idx="1"/>
          </p:nvPr>
        </p:nvSpPr>
        <p:spPr/>
        <p:txBody>
          <a:bodyPr>
            <a:normAutofit fontScale="70000" lnSpcReduction="20000"/>
          </a:bodyPr>
          <a:lstStyle/>
          <a:p>
            <a:r>
              <a:rPr lang="en-US" dirty="0"/>
              <a:t>Compliance vs. behavioral change</a:t>
            </a:r>
          </a:p>
          <a:p>
            <a:r>
              <a:rPr lang="en-US" dirty="0"/>
              <a:t>Supported by leadership; reinforce policies</a:t>
            </a:r>
          </a:p>
          <a:p>
            <a:r>
              <a:rPr lang="en-US" dirty="0"/>
              <a:t>Recognition outcomes</a:t>
            </a:r>
          </a:p>
          <a:p>
            <a:r>
              <a:rPr lang="en-US" dirty="0"/>
              <a:t>Understanding reactions; reducing victim blaming to encourage reporting</a:t>
            </a:r>
          </a:p>
          <a:p>
            <a:r>
              <a:rPr lang="en-US" dirty="0"/>
              <a:t>Understanding harm &amp; impact</a:t>
            </a:r>
          </a:p>
          <a:p>
            <a:r>
              <a:rPr lang="en-US" dirty="0"/>
              <a:t>Fit within cultural norms &amp; become part of culture of ethical behavior</a:t>
            </a:r>
          </a:p>
          <a:p>
            <a:r>
              <a:rPr lang="en-US" dirty="0"/>
              <a:t>EEOC: Live, interactive training</a:t>
            </a:r>
          </a:p>
          <a:p>
            <a:r>
              <a:rPr lang="en-US" dirty="0"/>
              <a:t>Multiple methods (lecture, behavior modeling, role play, case studies, etc.)</a:t>
            </a:r>
          </a:p>
          <a:p>
            <a:r>
              <a:rPr lang="en-US" dirty="0"/>
              <a:t>Acknowledges factors such as implicit bias, attitudes</a:t>
            </a:r>
          </a:p>
          <a:p>
            <a:r>
              <a:rPr lang="en-US" dirty="0"/>
              <a:t>All types of harassment</a:t>
            </a:r>
          </a:p>
          <a:p>
            <a:r>
              <a:rPr lang="en-US" dirty="0"/>
              <a:t>Bystander intervention</a:t>
            </a:r>
          </a:p>
          <a:p>
            <a:r>
              <a:rPr lang="en-US" dirty="0"/>
              <a:t>Sustained, effective training</a:t>
            </a:r>
          </a:p>
          <a:p>
            <a:endParaRPr lang="en-US" dirty="0"/>
          </a:p>
        </p:txBody>
      </p:sp>
    </p:spTree>
    <p:extLst>
      <p:ext uri="{BB962C8B-B14F-4D97-AF65-F5344CB8AC3E}">
        <p14:creationId xmlns:p14="http://schemas.microsoft.com/office/powerpoint/2010/main" val="1890266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613648" cy="990600"/>
          </a:xfrm>
        </p:spPr>
        <p:txBody>
          <a:bodyPr>
            <a:normAutofit fontScale="90000"/>
          </a:bodyPr>
          <a:lstStyle/>
          <a:p>
            <a:pPr algn="ctr"/>
            <a:r>
              <a:rPr lang="en-US" dirty="0"/>
              <a:t>Common Psychological Responses to Harassment (Coping)</a:t>
            </a:r>
          </a:p>
        </p:txBody>
      </p:sp>
      <p:sp>
        <p:nvSpPr>
          <p:cNvPr id="3" name="Content Placeholder 2"/>
          <p:cNvSpPr>
            <a:spLocks noGrp="1"/>
          </p:cNvSpPr>
          <p:nvPr>
            <p:ph idx="1"/>
          </p:nvPr>
        </p:nvSpPr>
        <p:spPr/>
        <p:txBody>
          <a:bodyPr/>
          <a:lstStyle/>
          <a:p>
            <a:r>
              <a:rPr lang="en-US" dirty="0"/>
              <a:t>Avoidance</a:t>
            </a:r>
          </a:p>
          <a:p>
            <a:r>
              <a:rPr lang="en-US" dirty="0"/>
              <a:t>Denial (relabeling, tolerating, detaching, self-blame)</a:t>
            </a:r>
          </a:p>
          <a:p>
            <a:r>
              <a:rPr lang="en-US" dirty="0"/>
              <a:t>Minimizing</a:t>
            </a:r>
          </a:p>
          <a:p>
            <a:r>
              <a:rPr lang="en-US" dirty="0"/>
              <a:t>Assertion</a:t>
            </a:r>
          </a:p>
          <a:p>
            <a:r>
              <a:rPr lang="en-US" dirty="0"/>
              <a:t>Advocacy or seeking help</a:t>
            </a:r>
          </a:p>
          <a:p>
            <a:r>
              <a:rPr lang="en-US" dirty="0"/>
              <a:t>Social coping</a:t>
            </a:r>
          </a:p>
        </p:txBody>
      </p:sp>
    </p:spTree>
    <p:extLst>
      <p:ext uri="{BB962C8B-B14F-4D97-AF65-F5344CB8AC3E}">
        <p14:creationId xmlns:p14="http://schemas.microsoft.com/office/powerpoint/2010/main" val="3853269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 name="Picture 2"/>
          <p:cNvPicPr>
            <a:picLocks noChangeAspect="1"/>
          </p:cNvPicPr>
          <p:nvPr/>
        </p:nvPicPr>
        <p:blipFill>
          <a:blip r:embed="rId2"/>
          <a:stretch>
            <a:fillRect/>
          </a:stretch>
        </p:blipFill>
        <p:spPr>
          <a:xfrm rot="20237663">
            <a:off x="-306046" y="1969732"/>
            <a:ext cx="9530540" cy="2165405"/>
          </a:xfrm>
          <a:prstGeom prst="rect">
            <a:avLst/>
          </a:prstGeom>
        </p:spPr>
      </p:pic>
    </p:spTree>
    <p:extLst>
      <p:ext uri="{BB962C8B-B14F-4D97-AF65-F5344CB8AC3E}">
        <p14:creationId xmlns:p14="http://schemas.microsoft.com/office/powerpoint/2010/main" val="2829433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1614" y="2971800"/>
            <a:ext cx="8153400" cy="990600"/>
          </a:xfrm>
        </p:spPr>
        <p:txBody>
          <a:bodyPr/>
          <a:lstStyle/>
          <a:p>
            <a:r>
              <a:rPr lang="en-US" dirty="0"/>
              <a:t>What Do We Mean “Reboot”?</a:t>
            </a:r>
          </a:p>
        </p:txBody>
      </p:sp>
      <p:sp>
        <p:nvSpPr>
          <p:cNvPr id="5" name="Content Placeholder 4"/>
          <p:cNvSpPr>
            <a:spLocks noGrp="1"/>
          </p:cNvSpPr>
          <p:nvPr>
            <p:ph sz="quarter" idx="1"/>
          </p:nvPr>
        </p:nvSpPr>
        <p:spPr/>
        <p:txBody>
          <a:bodyPr>
            <a:normAutofit/>
          </a:bodyPr>
          <a:lstStyle/>
          <a:p>
            <a:endParaRPr lang="en-US" dirty="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6050" name="Rectangle 2"/>
          <p:cNvSpPr>
            <a:spLocks noGrp="1" noChangeArrowheads="1"/>
          </p:cNvSpPr>
          <p:nvPr>
            <p:ph type="title"/>
          </p:nvPr>
        </p:nvSpPr>
        <p:spPr>
          <a:xfrm>
            <a:off x="152400" y="214313"/>
            <a:ext cx="8791575" cy="1309687"/>
          </a:xfrm>
        </p:spPr>
        <p:txBody>
          <a:bodyPr>
            <a:normAutofit fontScale="90000"/>
          </a:bodyPr>
          <a:lstStyle/>
          <a:p>
            <a:pPr algn="ctr"/>
            <a:r>
              <a:rPr lang="en-US" altLang="en-US" sz="3200" dirty="0"/>
              <a:t>Why do employees hesitate to report discrimination, workplace harassment and sexual harassment?</a:t>
            </a:r>
            <a:r>
              <a:rPr lang="en-US" altLang="en-US" sz="2400" dirty="0"/>
              <a:t/>
            </a:r>
            <a:br>
              <a:rPr lang="en-US" altLang="en-US" sz="2400" dirty="0"/>
            </a:br>
            <a:endParaRPr lang="en-US" altLang="en-US" sz="2400" b="1" dirty="0">
              <a:solidFill>
                <a:srgbClr val="000046"/>
              </a:solidFill>
            </a:endParaRPr>
          </a:p>
        </p:txBody>
      </p:sp>
      <p:sp>
        <p:nvSpPr>
          <p:cNvPr id="386051" name="Rectangle 3"/>
          <p:cNvSpPr>
            <a:spLocks noGrp="1" noChangeArrowheads="1"/>
          </p:cNvSpPr>
          <p:nvPr>
            <p:ph type="body" idx="1"/>
          </p:nvPr>
        </p:nvSpPr>
        <p:spPr>
          <a:xfrm>
            <a:off x="533400" y="1447800"/>
            <a:ext cx="7772400" cy="5257800"/>
          </a:xfrm>
        </p:spPr>
        <p:txBody>
          <a:bodyPr>
            <a:normAutofit/>
          </a:bodyPr>
          <a:lstStyle/>
          <a:p>
            <a:r>
              <a:rPr lang="en-US" altLang="en-US" dirty="0"/>
              <a:t>Fear of losing their job</a:t>
            </a:r>
          </a:p>
          <a:p>
            <a:r>
              <a:rPr lang="en-US" altLang="en-US" dirty="0"/>
              <a:t>Fear of retaliation</a:t>
            </a:r>
          </a:p>
          <a:p>
            <a:r>
              <a:rPr lang="en-US" altLang="en-US" dirty="0"/>
              <a:t>Fear of getting someone into trouble</a:t>
            </a:r>
          </a:p>
          <a:p>
            <a:r>
              <a:rPr lang="en-US" altLang="en-US" dirty="0"/>
              <a:t>Fear of disrupting the workplace</a:t>
            </a:r>
          </a:p>
          <a:p>
            <a:r>
              <a:rPr lang="en-US" altLang="en-US" dirty="0"/>
              <a:t>Fear of being accused of having no sense of humor, or not being a team player</a:t>
            </a:r>
          </a:p>
          <a:p>
            <a:r>
              <a:rPr lang="en-US" altLang="en-US" dirty="0"/>
              <a:t>Fear of being embarrassed</a:t>
            </a:r>
          </a:p>
          <a:p>
            <a:r>
              <a:rPr lang="en-US" altLang="en-US" dirty="0"/>
              <a:t>Fear of feeling impotent or not valued</a:t>
            </a:r>
          </a:p>
          <a:p>
            <a:r>
              <a:rPr lang="en-US" altLang="en-US" dirty="0"/>
              <a:t>Fear of not being believed.  </a:t>
            </a:r>
            <a:endParaRPr lang="en-US" altLang="en-US" b="1" dirty="0"/>
          </a:p>
          <a:p>
            <a:endParaRPr lang="en-US" altLang="en-US" sz="800" dirty="0"/>
          </a:p>
          <a:p>
            <a:endParaRPr lang="en-US" altLang="en-US" sz="1800" dirty="0"/>
          </a:p>
          <a:p>
            <a:endParaRPr lang="en-US" altLang="en-US" sz="1800" b="1" dirty="0"/>
          </a:p>
        </p:txBody>
      </p:sp>
    </p:spTree>
    <p:custDataLst>
      <p:tags r:id="rId1"/>
    </p:custDataLst>
    <p:extLst>
      <p:ext uri="{BB962C8B-B14F-4D97-AF65-F5344CB8AC3E}">
        <p14:creationId xmlns:p14="http://schemas.microsoft.com/office/powerpoint/2010/main" val="3580891098"/>
      </p:ext>
    </p:extLst>
  </p:cSld>
  <p:clrMapOvr>
    <a:masterClrMapping/>
  </p:clrMapOvr>
  <p:transition advTm="26453"/>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86051">
                                            <p:txEl>
                                              <p:pRg st="0" end="0"/>
                                            </p:txEl>
                                          </p:spTgt>
                                        </p:tgtEl>
                                        <p:attrNameLst>
                                          <p:attrName>style.visibility</p:attrName>
                                        </p:attrNameLst>
                                      </p:cBhvr>
                                      <p:to>
                                        <p:strVal val="visible"/>
                                      </p:to>
                                    </p:set>
                                    <p:animEffect transition="in" filter="fade">
                                      <p:cBhvr>
                                        <p:cTn id="7" dur="1000"/>
                                        <p:tgtEl>
                                          <p:spTgt spid="386051">
                                            <p:txEl>
                                              <p:pRg st="0" end="0"/>
                                            </p:txEl>
                                          </p:spTgt>
                                        </p:tgtEl>
                                      </p:cBhvr>
                                    </p:animEffect>
                                    <p:anim calcmode="lin" valueType="num">
                                      <p:cBhvr>
                                        <p:cTn id="8" dur="1000" fill="hold"/>
                                        <p:tgtEl>
                                          <p:spTgt spid="38605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8605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86051">
                                            <p:txEl>
                                              <p:pRg st="1" end="1"/>
                                            </p:txEl>
                                          </p:spTgt>
                                        </p:tgtEl>
                                        <p:attrNameLst>
                                          <p:attrName>style.visibility</p:attrName>
                                        </p:attrNameLst>
                                      </p:cBhvr>
                                      <p:to>
                                        <p:strVal val="visible"/>
                                      </p:to>
                                    </p:set>
                                    <p:animEffect transition="in" filter="fade">
                                      <p:cBhvr>
                                        <p:cTn id="14" dur="1000"/>
                                        <p:tgtEl>
                                          <p:spTgt spid="386051">
                                            <p:txEl>
                                              <p:pRg st="1" end="1"/>
                                            </p:txEl>
                                          </p:spTgt>
                                        </p:tgtEl>
                                      </p:cBhvr>
                                    </p:animEffect>
                                    <p:anim calcmode="lin" valueType="num">
                                      <p:cBhvr>
                                        <p:cTn id="15" dur="1000" fill="hold"/>
                                        <p:tgtEl>
                                          <p:spTgt spid="38605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8605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86051">
                                            <p:txEl>
                                              <p:pRg st="2" end="2"/>
                                            </p:txEl>
                                          </p:spTgt>
                                        </p:tgtEl>
                                        <p:attrNameLst>
                                          <p:attrName>style.visibility</p:attrName>
                                        </p:attrNameLst>
                                      </p:cBhvr>
                                      <p:to>
                                        <p:strVal val="visible"/>
                                      </p:to>
                                    </p:set>
                                    <p:animEffect transition="in" filter="fade">
                                      <p:cBhvr>
                                        <p:cTn id="21" dur="1000"/>
                                        <p:tgtEl>
                                          <p:spTgt spid="386051">
                                            <p:txEl>
                                              <p:pRg st="2" end="2"/>
                                            </p:txEl>
                                          </p:spTgt>
                                        </p:tgtEl>
                                      </p:cBhvr>
                                    </p:animEffect>
                                    <p:anim calcmode="lin" valueType="num">
                                      <p:cBhvr>
                                        <p:cTn id="22" dur="1000" fill="hold"/>
                                        <p:tgtEl>
                                          <p:spTgt spid="38605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8605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86051">
                                            <p:txEl>
                                              <p:pRg st="3" end="3"/>
                                            </p:txEl>
                                          </p:spTgt>
                                        </p:tgtEl>
                                        <p:attrNameLst>
                                          <p:attrName>style.visibility</p:attrName>
                                        </p:attrNameLst>
                                      </p:cBhvr>
                                      <p:to>
                                        <p:strVal val="visible"/>
                                      </p:to>
                                    </p:set>
                                    <p:animEffect transition="in" filter="fade">
                                      <p:cBhvr>
                                        <p:cTn id="28" dur="1000"/>
                                        <p:tgtEl>
                                          <p:spTgt spid="386051">
                                            <p:txEl>
                                              <p:pRg st="3" end="3"/>
                                            </p:txEl>
                                          </p:spTgt>
                                        </p:tgtEl>
                                      </p:cBhvr>
                                    </p:animEffect>
                                    <p:anim calcmode="lin" valueType="num">
                                      <p:cBhvr>
                                        <p:cTn id="29" dur="1000" fill="hold"/>
                                        <p:tgtEl>
                                          <p:spTgt spid="38605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8605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86051">
                                            <p:txEl>
                                              <p:pRg st="4" end="4"/>
                                            </p:txEl>
                                          </p:spTgt>
                                        </p:tgtEl>
                                        <p:attrNameLst>
                                          <p:attrName>style.visibility</p:attrName>
                                        </p:attrNameLst>
                                      </p:cBhvr>
                                      <p:to>
                                        <p:strVal val="visible"/>
                                      </p:to>
                                    </p:set>
                                    <p:animEffect transition="in" filter="fade">
                                      <p:cBhvr>
                                        <p:cTn id="35" dur="1000"/>
                                        <p:tgtEl>
                                          <p:spTgt spid="386051">
                                            <p:txEl>
                                              <p:pRg st="4" end="4"/>
                                            </p:txEl>
                                          </p:spTgt>
                                        </p:tgtEl>
                                      </p:cBhvr>
                                    </p:animEffect>
                                    <p:anim calcmode="lin" valueType="num">
                                      <p:cBhvr>
                                        <p:cTn id="36" dur="1000" fill="hold"/>
                                        <p:tgtEl>
                                          <p:spTgt spid="386051">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8605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86051">
                                            <p:txEl>
                                              <p:pRg st="5" end="5"/>
                                            </p:txEl>
                                          </p:spTgt>
                                        </p:tgtEl>
                                        <p:attrNameLst>
                                          <p:attrName>style.visibility</p:attrName>
                                        </p:attrNameLst>
                                      </p:cBhvr>
                                      <p:to>
                                        <p:strVal val="visible"/>
                                      </p:to>
                                    </p:set>
                                    <p:animEffect transition="in" filter="fade">
                                      <p:cBhvr>
                                        <p:cTn id="42" dur="1000"/>
                                        <p:tgtEl>
                                          <p:spTgt spid="386051">
                                            <p:txEl>
                                              <p:pRg st="5" end="5"/>
                                            </p:txEl>
                                          </p:spTgt>
                                        </p:tgtEl>
                                      </p:cBhvr>
                                    </p:animEffect>
                                    <p:anim calcmode="lin" valueType="num">
                                      <p:cBhvr>
                                        <p:cTn id="43" dur="1000" fill="hold"/>
                                        <p:tgtEl>
                                          <p:spTgt spid="386051">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86051">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86051">
                                            <p:txEl>
                                              <p:pRg st="6" end="6"/>
                                            </p:txEl>
                                          </p:spTgt>
                                        </p:tgtEl>
                                        <p:attrNameLst>
                                          <p:attrName>style.visibility</p:attrName>
                                        </p:attrNameLst>
                                      </p:cBhvr>
                                      <p:to>
                                        <p:strVal val="visible"/>
                                      </p:to>
                                    </p:set>
                                    <p:animEffect transition="in" filter="fade">
                                      <p:cBhvr>
                                        <p:cTn id="49" dur="1000"/>
                                        <p:tgtEl>
                                          <p:spTgt spid="386051">
                                            <p:txEl>
                                              <p:pRg st="6" end="6"/>
                                            </p:txEl>
                                          </p:spTgt>
                                        </p:tgtEl>
                                      </p:cBhvr>
                                    </p:animEffect>
                                    <p:anim calcmode="lin" valueType="num">
                                      <p:cBhvr>
                                        <p:cTn id="50" dur="1000" fill="hold"/>
                                        <p:tgtEl>
                                          <p:spTgt spid="386051">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86051">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86051">
                                            <p:txEl>
                                              <p:pRg st="7" end="7"/>
                                            </p:txEl>
                                          </p:spTgt>
                                        </p:tgtEl>
                                        <p:attrNameLst>
                                          <p:attrName>style.visibility</p:attrName>
                                        </p:attrNameLst>
                                      </p:cBhvr>
                                      <p:to>
                                        <p:strVal val="visible"/>
                                      </p:to>
                                    </p:set>
                                    <p:animEffect transition="in" filter="fade">
                                      <p:cBhvr>
                                        <p:cTn id="56" dur="1000"/>
                                        <p:tgtEl>
                                          <p:spTgt spid="386051">
                                            <p:txEl>
                                              <p:pRg st="7" end="7"/>
                                            </p:txEl>
                                          </p:spTgt>
                                        </p:tgtEl>
                                      </p:cBhvr>
                                    </p:animEffect>
                                    <p:anim calcmode="lin" valueType="num">
                                      <p:cBhvr>
                                        <p:cTn id="57" dur="1000" fill="hold"/>
                                        <p:tgtEl>
                                          <p:spTgt spid="386051">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86051">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6051"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a:lstStyle/>
          <a:p>
            <a:pPr algn="ctr"/>
            <a:r>
              <a:rPr lang="en-US" dirty="0"/>
              <a:t>The Big Picture</a:t>
            </a:r>
          </a:p>
        </p:txBody>
      </p:sp>
      <p:pic>
        <p:nvPicPr>
          <p:cNvPr id="2" name="Picture 1"/>
          <p:cNvPicPr>
            <a:picLocks noChangeAspect="1"/>
          </p:cNvPicPr>
          <p:nvPr/>
        </p:nvPicPr>
        <p:blipFill>
          <a:blip r:embed="rId3"/>
          <a:stretch>
            <a:fillRect/>
          </a:stretch>
        </p:blipFill>
        <p:spPr>
          <a:xfrm>
            <a:off x="595632" y="1524000"/>
            <a:ext cx="7991161" cy="4495800"/>
          </a:xfrm>
          <a:prstGeom prst="rect">
            <a:avLst/>
          </a:prstGeom>
        </p:spPr>
      </p:pic>
      <p:sp>
        <p:nvSpPr>
          <p:cNvPr id="3" name="Rectangle: Rounded Corners 2"/>
          <p:cNvSpPr/>
          <p:nvPr/>
        </p:nvSpPr>
        <p:spPr>
          <a:xfrm>
            <a:off x="5029200" y="2819400"/>
            <a:ext cx="2667000" cy="1143000"/>
          </a:xfrm>
          <a:prstGeom prst="round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5715000" y="1600887"/>
            <a:ext cx="2702984" cy="923330"/>
          </a:xfrm>
          <a:prstGeom prst="rect">
            <a:avLst/>
          </a:prstGeom>
          <a:noFill/>
        </p:spPr>
        <p:txBody>
          <a:bodyPr wrap="none" lIns="91440" tIns="45720" rIns="91440" bIns="45720">
            <a:spAutoFit/>
          </a:bodyPr>
          <a:lstStyle/>
          <a:p>
            <a:pPr algn="ctr"/>
            <a:r>
              <a:rPr lang="en-US" sz="5400" dirty="0">
                <a:ln w="0"/>
                <a:effectLst>
                  <a:outerShdw blurRad="38100" dist="19050" dir="2700000" algn="tl" rotWithShape="0">
                    <a:schemeClr val="dk1">
                      <a:alpha val="40000"/>
                    </a:schemeClr>
                  </a:outerShdw>
                </a:effectLst>
              </a:rPr>
              <a:t>POLICIES</a:t>
            </a:r>
            <a:endParaRPr lang="en-US"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2488012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Policies</a:t>
            </a:r>
          </a:p>
        </p:txBody>
      </p:sp>
      <p:sp>
        <p:nvSpPr>
          <p:cNvPr id="3" name="Content Placeholder 2"/>
          <p:cNvSpPr>
            <a:spLocks noGrp="1"/>
          </p:cNvSpPr>
          <p:nvPr>
            <p:ph sz="quarter" idx="1"/>
          </p:nvPr>
        </p:nvSpPr>
        <p:spPr/>
        <p:txBody>
          <a:bodyPr/>
          <a:lstStyle/>
          <a:p>
            <a:r>
              <a:rPr lang="en-US" dirty="0"/>
              <a:t>EEOC: </a:t>
            </a:r>
          </a:p>
          <a:p>
            <a:pPr lvl="1"/>
            <a:r>
              <a:rPr lang="en-US" dirty="0"/>
              <a:t>Clear explanation of prohibited conduct</a:t>
            </a:r>
          </a:p>
          <a:p>
            <a:pPr lvl="1"/>
            <a:r>
              <a:rPr lang="en-US" dirty="0"/>
              <a:t>Assurance of nonretaliation</a:t>
            </a:r>
          </a:p>
          <a:p>
            <a:pPr lvl="1"/>
            <a:r>
              <a:rPr lang="en-US" dirty="0"/>
              <a:t>Clear complaint process</a:t>
            </a:r>
          </a:p>
          <a:p>
            <a:pPr lvl="1"/>
            <a:r>
              <a:rPr lang="en-US" dirty="0"/>
              <a:t>Assurance of confidentiality</a:t>
            </a:r>
          </a:p>
          <a:p>
            <a:pPr lvl="1"/>
            <a:r>
              <a:rPr lang="en-US" dirty="0"/>
              <a:t>Prompt, thorough, impartial investigations</a:t>
            </a:r>
          </a:p>
          <a:p>
            <a:pPr lvl="1"/>
            <a:r>
              <a:rPr lang="en-US" dirty="0"/>
              <a:t>Assurance of immediate and appropriate corrective action</a:t>
            </a:r>
          </a:p>
        </p:txBody>
      </p:sp>
    </p:spTree>
    <p:extLst>
      <p:ext uri="{BB962C8B-B14F-4D97-AF65-F5344CB8AC3E}">
        <p14:creationId xmlns:p14="http://schemas.microsoft.com/office/powerpoint/2010/main" val="34592881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Policies</a:t>
            </a:r>
          </a:p>
        </p:txBody>
      </p:sp>
      <p:sp>
        <p:nvSpPr>
          <p:cNvPr id="3" name="Content Placeholder 2"/>
          <p:cNvSpPr>
            <a:spLocks noGrp="1"/>
          </p:cNvSpPr>
          <p:nvPr>
            <p:ph sz="quarter" idx="1"/>
          </p:nvPr>
        </p:nvSpPr>
        <p:spPr/>
        <p:txBody>
          <a:bodyPr/>
          <a:lstStyle/>
          <a:p>
            <a:r>
              <a:rPr lang="en-US" dirty="0"/>
              <a:t>Highly publicized-wide dissemination</a:t>
            </a:r>
          </a:p>
          <a:p>
            <a:r>
              <a:rPr lang="en-US" dirty="0"/>
              <a:t>Highly regarded by leadership</a:t>
            </a:r>
          </a:p>
          <a:p>
            <a:r>
              <a:rPr lang="en-US" dirty="0"/>
              <a:t>Sets organizational expectations </a:t>
            </a:r>
          </a:p>
          <a:p>
            <a:r>
              <a:rPr lang="en-US" dirty="0"/>
              <a:t>Establishes a culture of respect</a:t>
            </a:r>
          </a:p>
          <a:p>
            <a:r>
              <a:rPr lang="en-US" dirty="0"/>
              <a:t>Defines all types of discrimination and harassment</a:t>
            </a:r>
          </a:p>
          <a:p>
            <a:r>
              <a:rPr lang="en-US" dirty="0"/>
              <a:t>Sets framework for accountability for those who harass and for supervisors</a:t>
            </a:r>
          </a:p>
          <a:p>
            <a:endParaRPr lang="en-US" dirty="0"/>
          </a:p>
        </p:txBody>
      </p:sp>
    </p:spTree>
    <p:extLst>
      <p:ext uri="{BB962C8B-B14F-4D97-AF65-F5344CB8AC3E}">
        <p14:creationId xmlns:p14="http://schemas.microsoft.com/office/powerpoint/2010/main" val="5006358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a:lstStyle/>
          <a:p>
            <a:pPr algn="ctr"/>
            <a:r>
              <a:rPr lang="en-US" dirty="0"/>
              <a:t>The Big Picture</a:t>
            </a:r>
          </a:p>
        </p:txBody>
      </p:sp>
      <p:pic>
        <p:nvPicPr>
          <p:cNvPr id="2" name="Picture 1"/>
          <p:cNvPicPr>
            <a:picLocks noChangeAspect="1"/>
          </p:cNvPicPr>
          <p:nvPr/>
        </p:nvPicPr>
        <p:blipFill>
          <a:blip r:embed="rId3"/>
          <a:stretch>
            <a:fillRect/>
          </a:stretch>
        </p:blipFill>
        <p:spPr>
          <a:xfrm>
            <a:off x="595632" y="1524000"/>
            <a:ext cx="7991161" cy="4495800"/>
          </a:xfrm>
          <a:prstGeom prst="rect">
            <a:avLst/>
          </a:prstGeom>
        </p:spPr>
      </p:pic>
      <p:sp>
        <p:nvSpPr>
          <p:cNvPr id="3" name="Rectangle: Rounded Corners 2"/>
          <p:cNvSpPr/>
          <p:nvPr/>
        </p:nvSpPr>
        <p:spPr>
          <a:xfrm>
            <a:off x="4724400" y="4343400"/>
            <a:ext cx="3048000" cy="914400"/>
          </a:xfrm>
          <a:prstGeom prst="round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982053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Accountability</a:t>
            </a:r>
          </a:p>
        </p:txBody>
      </p:sp>
      <p:sp>
        <p:nvSpPr>
          <p:cNvPr id="3" name="Content Placeholder 2"/>
          <p:cNvSpPr>
            <a:spLocks noGrp="1"/>
          </p:cNvSpPr>
          <p:nvPr>
            <p:ph sz="quarter" idx="1"/>
          </p:nvPr>
        </p:nvSpPr>
        <p:spPr/>
        <p:txBody>
          <a:bodyPr/>
          <a:lstStyle/>
          <a:p>
            <a:endParaRPr lang="en-US"/>
          </a:p>
        </p:txBody>
      </p:sp>
      <p:pic>
        <p:nvPicPr>
          <p:cNvPr id="4" name="Picture 2" descr="Image result for headlines fox news harassme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524000"/>
            <a:ext cx="8435584" cy="28956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3453116" y="4953000"/>
            <a:ext cx="5134868" cy="923330"/>
          </a:xfrm>
          <a:prstGeom prst="rect">
            <a:avLst/>
          </a:prstGeom>
          <a:noFill/>
        </p:spPr>
        <p:txBody>
          <a:bodyPr wrap="none" lIns="91440" tIns="45720" rIns="91440" bIns="45720">
            <a:spAutoFit/>
          </a:bodyPr>
          <a:lstStyle/>
          <a:p>
            <a:pPr algn="ctr"/>
            <a:r>
              <a:rPr lang="en-US" sz="5400" b="0" cap="none" spc="0" dirty="0">
                <a:ln w="0"/>
                <a:solidFill>
                  <a:schemeClr val="tx1"/>
                </a:solidFill>
                <a:effectLst>
                  <a:outerShdw blurRad="38100" dist="19050" dir="2700000" algn="tl" rotWithShape="0">
                    <a:schemeClr val="dk1">
                      <a:alpha val="40000"/>
                    </a:schemeClr>
                  </a:outerShdw>
                </a:effectLst>
              </a:rPr>
              <a:t>ACCOUNTABILITY</a:t>
            </a:r>
          </a:p>
        </p:txBody>
      </p:sp>
      <p:sp>
        <p:nvSpPr>
          <p:cNvPr id="6" name="Rectangle 5"/>
          <p:cNvSpPr/>
          <p:nvPr/>
        </p:nvSpPr>
        <p:spPr>
          <a:xfrm>
            <a:off x="304800" y="4334470"/>
            <a:ext cx="5036123" cy="923330"/>
          </a:xfrm>
          <a:prstGeom prst="rect">
            <a:avLst/>
          </a:prstGeom>
          <a:noFill/>
        </p:spPr>
        <p:txBody>
          <a:bodyPr wrap="none" lIns="91440" tIns="45720" rIns="91440" bIns="45720">
            <a:spAutoFit/>
          </a:bodyPr>
          <a:lstStyle/>
          <a:p>
            <a:pPr algn="ctr"/>
            <a:r>
              <a:rPr lang="en-US" sz="5400" b="0" cap="none" spc="0" dirty="0">
                <a:ln w="0"/>
                <a:solidFill>
                  <a:schemeClr val="tx1"/>
                </a:solidFill>
                <a:effectLst>
                  <a:outerShdw blurRad="38100" dist="19050" dir="2700000" algn="tl" rotWithShape="0">
                    <a:schemeClr val="dk1">
                      <a:alpha val="40000"/>
                    </a:schemeClr>
                  </a:outerShdw>
                </a:effectLst>
              </a:rPr>
              <a:t>INVESTIGATIONS</a:t>
            </a:r>
          </a:p>
        </p:txBody>
      </p:sp>
    </p:spTree>
    <p:extLst>
      <p:ext uri="{BB962C8B-B14F-4D97-AF65-F5344CB8AC3E}">
        <p14:creationId xmlns:p14="http://schemas.microsoft.com/office/powerpoint/2010/main" val="14365371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a:lstStyle/>
          <a:p>
            <a:pPr algn="ctr"/>
            <a:r>
              <a:rPr lang="en-US" dirty="0"/>
              <a:t>The Big Picture</a:t>
            </a:r>
          </a:p>
        </p:txBody>
      </p:sp>
      <p:pic>
        <p:nvPicPr>
          <p:cNvPr id="2" name="Picture 1"/>
          <p:cNvPicPr>
            <a:picLocks noChangeAspect="1"/>
          </p:cNvPicPr>
          <p:nvPr/>
        </p:nvPicPr>
        <p:blipFill>
          <a:blip r:embed="rId3"/>
          <a:stretch>
            <a:fillRect/>
          </a:stretch>
        </p:blipFill>
        <p:spPr>
          <a:xfrm>
            <a:off x="603031" y="1524000"/>
            <a:ext cx="7991161" cy="4495800"/>
          </a:xfrm>
          <a:prstGeom prst="rect">
            <a:avLst/>
          </a:prstGeom>
        </p:spPr>
      </p:pic>
      <p:sp>
        <p:nvSpPr>
          <p:cNvPr id="3" name="Rectangle: Rounded Corners 2"/>
          <p:cNvSpPr/>
          <p:nvPr/>
        </p:nvSpPr>
        <p:spPr>
          <a:xfrm>
            <a:off x="1676400" y="4343400"/>
            <a:ext cx="2514600" cy="914400"/>
          </a:xfrm>
          <a:prstGeom prst="round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28001" y="5220070"/>
            <a:ext cx="9141220" cy="923330"/>
          </a:xfrm>
          <a:prstGeom prst="rect">
            <a:avLst/>
          </a:prstGeom>
          <a:noFill/>
        </p:spPr>
        <p:txBody>
          <a:bodyPr wrap="none" lIns="91440" tIns="45720" rIns="91440" bIns="45720">
            <a:spAutoFit/>
          </a:bodyPr>
          <a:lstStyle/>
          <a:p>
            <a:pPr algn="ctr"/>
            <a:r>
              <a:rPr lang="en-US" sz="5400" b="0" cap="none" spc="0" dirty="0">
                <a:ln w="0"/>
                <a:solidFill>
                  <a:schemeClr val="tx1"/>
                </a:solidFill>
                <a:effectLst>
                  <a:outerShdw blurRad="38100" dist="19050" dir="2700000" algn="tl" rotWithShape="0">
                    <a:schemeClr val="dk1">
                      <a:alpha val="40000"/>
                    </a:schemeClr>
                  </a:outerShdw>
                </a:effectLst>
              </a:rPr>
              <a:t>NO. 1 CATEGORY: RETALIATION</a:t>
            </a:r>
          </a:p>
        </p:txBody>
      </p:sp>
    </p:spTree>
    <p:extLst>
      <p:ext uri="{BB962C8B-B14F-4D97-AF65-F5344CB8AC3E}">
        <p14:creationId xmlns:p14="http://schemas.microsoft.com/office/powerpoint/2010/main" val="37668994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Aftermath</a:t>
            </a:r>
          </a:p>
        </p:txBody>
      </p:sp>
      <p:sp>
        <p:nvSpPr>
          <p:cNvPr id="3" name="Content Placeholder 2"/>
          <p:cNvSpPr>
            <a:spLocks noGrp="1"/>
          </p:cNvSpPr>
          <p:nvPr>
            <p:ph sz="quarter" idx="1"/>
          </p:nvPr>
        </p:nvSpPr>
        <p:spPr>
          <a:xfrm>
            <a:off x="533400" y="3962400"/>
            <a:ext cx="8153400" cy="1828800"/>
          </a:xfrm>
        </p:spPr>
        <p:txBody>
          <a:bodyPr/>
          <a:lstStyle/>
          <a:p>
            <a:r>
              <a:rPr lang="en-US" dirty="0"/>
              <a:t>Individual Training</a:t>
            </a:r>
          </a:p>
          <a:p>
            <a:r>
              <a:rPr lang="en-US" dirty="0"/>
              <a:t>Group Work</a:t>
            </a:r>
          </a:p>
          <a:p>
            <a:r>
              <a:rPr lang="en-US" dirty="0"/>
              <a:t>Nonretaliation</a:t>
            </a:r>
          </a:p>
        </p:txBody>
      </p:sp>
      <p:pic>
        <p:nvPicPr>
          <p:cNvPr id="4" name="Picture 3"/>
          <p:cNvPicPr>
            <a:picLocks noChangeAspect="1"/>
          </p:cNvPicPr>
          <p:nvPr/>
        </p:nvPicPr>
        <p:blipFill>
          <a:blip r:embed="rId2"/>
          <a:stretch>
            <a:fillRect/>
          </a:stretch>
        </p:blipFill>
        <p:spPr>
          <a:xfrm>
            <a:off x="341325" y="1422855"/>
            <a:ext cx="8537549" cy="2366962"/>
          </a:xfrm>
          <a:prstGeom prst="rect">
            <a:avLst/>
          </a:prstGeom>
        </p:spPr>
      </p:pic>
    </p:spTree>
    <p:extLst>
      <p:ext uri="{BB962C8B-B14F-4D97-AF65-F5344CB8AC3E}">
        <p14:creationId xmlns:p14="http://schemas.microsoft.com/office/powerpoint/2010/main" val="41803876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a:lstStyle/>
          <a:p>
            <a:pPr algn="ctr"/>
            <a:r>
              <a:rPr lang="en-US" dirty="0"/>
              <a:t>The Big Picture</a:t>
            </a:r>
          </a:p>
        </p:txBody>
      </p:sp>
      <p:pic>
        <p:nvPicPr>
          <p:cNvPr id="2" name="Picture 1"/>
          <p:cNvPicPr>
            <a:picLocks noChangeAspect="1"/>
          </p:cNvPicPr>
          <p:nvPr/>
        </p:nvPicPr>
        <p:blipFill>
          <a:blip r:embed="rId3"/>
          <a:stretch>
            <a:fillRect/>
          </a:stretch>
        </p:blipFill>
        <p:spPr>
          <a:xfrm>
            <a:off x="595632" y="1524000"/>
            <a:ext cx="7991161" cy="4495800"/>
          </a:xfrm>
          <a:prstGeom prst="rect">
            <a:avLst/>
          </a:prstGeom>
        </p:spPr>
      </p:pic>
      <p:sp>
        <p:nvSpPr>
          <p:cNvPr id="4" name="Rectangle: Rounded Corners 3"/>
          <p:cNvSpPr/>
          <p:nvPr/>
        </p:nvSpPr>
        <p:spPr>
          <a:xfrm>
            <a:off x="1371600" y="2971800"/>
            <a:ext cx="2514600" cy="914400"/>
          </a:xfrm>
          <a:prstGeom prst="round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655896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Ongoing Development</a:t>
            </a:r>
          </a:p>
        </p:txBody>
      </p:sp>
      <p:sp>
        <p:nvSpPr>
          <p:cNvPr id="3" name="Content Placeholder 2"/>
          <p:cNvSpPr>
            <a:spLocks noGrp="1"/>
          </p:cNvSpPr>
          <p:nvPr>
            <p:ph sz="quarter" idx="1"/>
          </p:nvPr>
        </p:nvSpPr>
        <p:spPr/>
        <p:txBody>
          <a:bodyPr/>
          <a:lstStyle/>
          <a:p>
            <a:r>
              <a:rPr lang="en-US" dirty="0"/>
              <a:t>Supervisory training on intervention</a:t>
            </a:r>
          </a:p>
          <a:p>
            <a:r>
              <a:rPr lang="en-US" dirty="0"/>
              <a:t>Leadership development</a:t>
            </a:r>
          </a:p>
          <a:p>
            <a:r>
              <a:rPr lang="en-US" dirty="0"/>
              <a:t>Communication strategies</a:t>
            </a:r>
          </a:p>
          <a:p>
            <a:r>
              <a:rPr lang="en-US" dirty="0"/>
              <a:t>Culture development</a:t>
            </a:r>
          </a:p>
          <a:p>
            <a:r>
              <a:rPr lang="en-US" dirty="0"/>
              <a:t>Focus on respect in the workplace</a:t>
            </a:r>
          </a:p>
          <a:p>
            <a:r>
              <a:rPr lang="en-US" dirty="0"/>
              <a:t>Focus on diversity and inclusion</a:t>
            </a:r>
          </a:p>
          <a:p>
            <a:r>
              <a:rPr lang="en-US" dirty="0"/>
              <a:t>Leadership investment</a:t>
            </a:r>
          </a:p>
        </p:txBody>
      </p:sp>
    </p:spTree>
    <p:extLst>
      <p:ext uri="{BB962C8B-B14F-4D97-AF65-F5344CB8AC3E}">
        <p14:creationId xmlns:p14="http://schemas.microsoft.com/office/powerpoint/2010/main" val="149269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do we need to reboot?</a:t>
            </a:r>
          </a:p>
        </p:txBody>
      </p:sp>
      <p:sp>
        <p:nvSpPr>
          <p:cNvPr id="3" name="Content Placeholder 2"/>
          <p:cNvSpPr>
            <a:spLocks noGrp="1"/>
          </p:cNvSpPr>
          <p:nvPr>
            <p:ph sz="quarter" idx="1"/>
          </p:nvPr>
        </p:nvSpPr>
        <p:spPr/>
        <p:txBody>
          <a:bodyPr/>
          <a:lstStyle/>
          <a:p>
            <a:endParaRPr lang="en-US"/>
          </a:p>
        </p:txBody>
      </p:sp>
      <p:pic>
        <p:nvPicPr>
          <p:cNvPr id="1032" name="Picture 8" descr="Related image"/>
          <p:cNvPicPr>
            <a:picLocks noChangeAspect="1" noChangeArrowheads="1"/>
          </p:cNvPicPr>
          <p:nvPr/>
        </p:nvPicPr>
        <p:blipFill rotWithShape="1">
          <a:blip r:embed="rId2">
            <a:extLst>
              <a:ext uri="{28A0092B-C50C-407E-A947-70E740481C1C}">
                <a14:useLocalDpi xmlns:a14="http://schemas.microsoft.com/office/drawing/2010/main" val="0"/>
              </a:ext>
            </a:extLst>
          </a:blip>
          <a:srcRect t="29282"/>
          <a:stretch/>
        </p:blipFill>
        <p:spPr bwMode="auto">
          <a:xfrm>
            <a:off x="1993773" y="1280107"/>
            <a:ext cx="5391150" cy="48498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595923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32"/>
                                        </p:tgtEl>
                                        <p:attrNameLst>
                                          <p:attrName>style.visibility</p:attrName>
                                        </p:attrNameLst>
                                      </p:cBhvr>
                                      <p:to>
                                        <p:strVal val="visible"/>
                                      </p:to>
                                    </p:set>
                                    <p:animEffect transition="in" filter="fade">
                                      <p:cBhvr>
                                        <p:cTn id="7" dur="1000"/>
                                        <p:tgtEl>
                                          <p:spTgt spid="1032"/>
                                        </p:tgtEl>
                                      </p:cBhvr>
                                    </p:animEffect>
                                    <p:anim calcmode="lin" valueType="num">
                                      <p:cBhvr>
                                        <p:cTn id="8" dur="1000" fill="hold"/>
                                        <p:tgtEl>
                                          <p:spTgt spid="1032"/>
                                        </p:tgtEl>
                                        <p:attrNameLst>
                                          <p:attrName>ppt_x</p:attrName>
                                        </p:attrNameLst>
                                      </p:cBhvr>
                                      <p:tavLst>
                                        <p:tav tm="0">
                                          <p:val>
                                            <p:strVal val="#ppt_x"/>
                                          </p:val>
                                        </p:tav>
                                        <p:tav tm="100000">
                                          <p:val>
                                            <p:strVal val="#ppt_x"/>
                                          </p:val>
                                        </p:tav>
                                      </p:tavLst>
                                    </p:anim>
                                    <p:anim calcmode="lin" valueType="num">
                                      <p:cBhvr>
                                        <p:cTn id="9" dur="1000" fill="hold"/>
                                        <p:tgtEl>
                                          <p:spTgt spid="10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Need more?  Contact: </a:t>
            </a: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b="18255"/>
          <a:stretch/>
        </p:blipFill>
        <p:spPr>
          <a:xfrm>
            <a:off x="2209800" y="1524000"/>
            <a:ext cx="4875152" cy="3200399"/>
          </a:xfrm>
          <a:prstGeom prst="rect">
            <a:avLst/>
          </a:prstGeom>
        </p:spPr>
      </p:pic>
    </p:spTree>
    <p:extLst>
      <p:ext uri="{BB962C8B-B14F-4D97-AF65-F5344CB8AC3E}">
        <p14:creationId xmlns:p14="http://schemas.microsoft.com/office/powerpoint/2010/main" val="42244007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1371600"/>
            <a:ext cx="6477000" cy="1828800"/>
          </a:xfrm>
        </p:spPr>
        <p:txBody>
          <a:bodyPr/>
          <a:lstStyle/>
          <a:p>
            <a:pPr algn="ctr"/>
            <a:r>
              <a:rPr lang="en-US" dirty="0"/>
              <a:t>Appendix:  EEOC Recommendations</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5150658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600" b="1" i="1" dirty="0"/>
              <a:t>Recommendations Regarding Workplace Leadership and Accountability</a:t>
            </a:r>
            <a:r>
              <a:rPr lang="en-US" dirty="0"/>
              <a:t/>
            </a:r>
            <a:br>
              <a:rPr lang="en-US" dirty="0"/>
            </a:br>
            <a:endParaRPr lang="en-US" dirty="0"/>
          </a:p>
        </p:txBody>
      </p:sp>
      <p:sp>
        <p:nvSpPr>
          <p:cNvPr id="3" name="Content Placeholder 2"/>
          <p:cNvSpPr>
            <a:spLocks noGrp="1"/>
          </p:cNvSpPr>
          <p:nvPr>
            <p:ph sz="quarter" idx="1"/>
          </p:nvPr>
        </p:nvSpPr>
        <p:spPr/>
        <p:txBody>
          <a:bodyPr>
            <a:normAutofit fontScale="47500" lnSpcReduction="20000"/>
          </a:bodyPr>
          <a:lstStyle/>
          <a:p>
            <a:pPr lvl="0"/>
            <a:r>
              <a:rPr lang="en-US" dirty="0"/>
              <a:t>Employers should foster an organizational culture in which harassment is not tolerated, and in which respect and civility are promoted. Employers should communicate and model a consistent commitment to that goal.</a:t>
            </a:r>
          </a:p>
          <a:p>
            <a:pPr lvl="0"/>
            <a:r>
              <a:rPr lang="en-US" dirty="0"/>
              <a:t>Employers should assess their workplaces for the risk factors associated with harassment and explore ideas for minimizing those risks.</a:t>
            </a:r>
          </a:p>
          <a:p>
            <a:pPr lvl="0"/>
            <a:r>
              <a:rPr lang="en-US" dirty="0"/>
              <a:t>Employers should conduct climate surveys to assess the extent to which harassment is a problem in their organization.</a:t>
            </a:r>
          </a:p>
          <a:p>
            <a:pPr lvl="0"/>
            <a:r>
              <a:rPr lang="en-US" dirty="0"/>
              <a:t>Employers should devote sufficient resources to harassment prevention efforts, both to ensure that such efforts are effective, and to reinforce the credibility of leadership's commitment to creating a workplace free of harassment.</a:t>
            </a:r>
          </a:p>
          <a:p>
            <a:pPr lvl="0"/>
            <a:r>
              <a:rPr lang="en-US" dirty="0"/>
              <a:t>Employers should ensure that where harassment is found to have occurred, discipline is prompt and proportionate to the severity of the infraction. In addition, employers should ensure that where harassment is found to have occurred, discipline is consistent, and does not give (or create the appearance of) undue favor to any particular employee.</a:t>
            </a:r>
          </a:p>
          <a:p>
            <a:pPr lvl="0"/>
            <a:r>
              <a:rPr lang="en-US" dirty="0"/>
              <a:t>Employers should hold mid-level managers and front-line supervisors accountable for preventing and/or responding to workplace harassment, including through the use of metrics and performance reviews.</a:t>
            </a:r>
          </a:p>
          <a:p>
            <a:pPr lvl="0"/>
            <a:r>
              <a:rPr lang="en-US" dirty="0"/>
              <a:t>If employers have a diversity and inclusion strategy and budget, harassment prevention should be an integral part of that strategy.</a:t>
            </a:r>
          </a:p>
          <a:p>
            <a:endParaRPr lang="en-US" dirty="0"/>
          </a:p>
        </p:txBody>
      </p:sp>
    </p:spTree>
    <p:extLst>
      <p:ext uri="{BB962C8B-B14F-4D97-AF65-F5344CB8AC3E}">
        <p14:creationId xmlns:p14="http://schemas.microsoft.com/office/powerpoint/2010/main" val="28956099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457200"/>
            <a:ext cx="8153400" cy="990600"/>
          </a:xfrm>
        </p:spPr>
        <p:txBody>
          <a:bodyPr>
            <a:normAutofit fontScale="90000"/>
          </a:bodyPr>
          <a:lstStyle/>
          <a:p>
            <a:pPr algn="ctr"/>
            <a:r>
              <a:rPr lang="en-US" sz="3100" b="1" i="1" dirty="0"/>
              <a:t>Recommendations Regarding Harassment Prevention Policies</a:t>
            </a:r>
            <a:r>
              <a:rPr lang="en-US" sz="3100" b="1" dirty="0"/>
              <a:t> </a:t>
            </a:r>
            <a:r>
              <a:rPr lang="en-US" sz="3100" b="1" i="1" dirty="0"/>
              <a:t>and Procedures</a:t>
            </a:r>
            <a:r>
              <a:rPr lang="en-US" b="1" dirty="0"/>
              <a:t/>
            </a:r>
            <a:br>
              <a:rPr lang="en-US" b="1" dirty="0"/>
            </a:br>
            <a:endParaRPr lang="en-US" dirty="0"/>
          </a:p>
        </p:txBody>
      </p:sp>
      <p:sp>
        <p:nvSpPr>
          <p:cNvPr id="3" name="Content Placeholder 2"/>
          <p:cNvSpPr>
            <a:spLocks noGrp="1"/>
          </p:cNvSpPr>
          <p:nvPr>
            <p:ph sz="quarter" idx="1"/>
          </p:nvPr>
        </p:nvSpPr>
        <p:spPr/>
        <p:txBody>
          <a:bodyPr>
            <a:normAutofit fontScale="40000" lnSpcReduction="20000"/>
          </a:bodyPr>
          <a:lstStyle/>
          <a:p>
            <a:pPr lvl="0"/>
            <a:r>
              <a:rPr lang="en-US" dirty="0"/>
              <a:t>Employers should adopt and maintain a comprehensive anti-harassment policy (which prohibits harassment based on any protected characteristic, and which includes social media considerations) and should establish procedures consistent with the principles discussed in this report.</a:t>
            </a:r>
          </a:p>
          <a:p>
            <a:pPr lvl="0"/>
            <a:r>
              <a:rPr lang="en-US" dirty="0"/>
              <a:t>Employers should ensure that the anti-harassment policy, and in particular details about how to complain of harassment and how to report observed harassment, are communicated frequently to employees, in a variety of forms and methods.</a:t>
            </a:r>
          </a:p>
          <a:p>
            <a:pPr lvl="0"/>
            <a:r>
              <a:rPr lang="en-US" dirty="0"/>
              <a:t>Employers should offer reporting procedures that are multi-faceted, offering a range of methods, multiple points-of-contact, and geographic and organizational diversity where possible, for an employee to report harassment.</a:t>
            </a:r>
          </a:p>
          <a:p>
            <a:pPr lvl="0"/>
            <a:r>
              <a:rPr lang="en-US" dirty="0"/>
              <a:t>Employers should be alert for any possibility of retaliation against an employee who reports harassment and should take steps to ensure that such retaliation does not occur.</a:t>
            </a:r>
          </a:p>
          <a:p>
            <a:pPr lvl="0"/>
            <a:r>
              <a:rPr lang="en-US" dirty="0"/>
              <a:t>Employers should periodically "test" their reporting system to determine how well the system is working.</a:t>
            </a:r>
          </a:p>
          <a:p>
            <a:pPr lvl="0"/>
            <a:r>
              <a:rPr lang="en-US" dirty="0"/>
              <a:t>Employers should devote sufficient resources so that workplace investigations are prompt, objective, and thorough. Investigations should be kept as confidential as possible, recognizing that complete confidentiality or anonymity will not always be attainable.</a:t>
            </a:r>
          </a:p>
          <a:p>
            <a:pPr lvl="0"/>
            <a:r>
              <a:rPr lang="en-US" dirty="0"/>
              <a:t>Employers should ensure that where harassment is found to have occurred, discipline is prompt and proportionate to the behavior(s) at issue and the severity of the infraction. Employers should ensure that discipline is consistent, and does not give (or create the appearance of) undue favor to any particular employee.</a:t>
            </a:r>
          </a:p>
          <a:p>
            <a:pPr lvl="0"/>
            <a:r>
              <a:rPr lang="en-US" dirty="0"/>
              <a:t>In unionized workplaces, the labor union should ensure that its own policy and reporting system meet the principles outlined in this section.</a:t>
            </a:r>
          </a:p>
          <a:p>
            <a:endParaRPr lang="en-US" dirty="0"/>
          </a:p>
        </p:txBody>
      </p:sp>
    </p:spTree>
    <p:extLst>
      <p:ext uri="{BB962C8B-B14F-4D97-AF65-F5344CB8AC3E}">
        <p14:creationId xmlns:p14="http://schemas.microsoft.com/office/powerpoint/2010/main" val="7453999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381000"/>
            <a:ext cx="8153400" cy="990600"/>
          </a:xfrm>
        </p:spPr>
        <p:txBody>
          <a:bodyPr>
            <a:normAutofit fontScale="90000"/>
          </a:bodyPr>
          <a:lstStyle/>
          <a:p>
            <a:pPr algn="ctr"/>
            <a:r>
              <a:rPr lang="en-US" sz="3600" b="1" i="1" dirty="0"/>
              <a:t>Recommendations Regarding Anti-Harassment Compliance Training</a:t>
            </a:r>
            <a:r>
              <a:rPr lang="en-US" b="1" dirty="0"/>
              <a:t/>
            </a:r>
            <a:br>
              <a:rPr lang="en-US" b="1" dirty="0"/>
            </a:br>
            <a:endParaRPr lang="en-US" dirty="0"/>
          </a:p>
        </p:txBody>
      </p:sp>
      <p:sp>
        <p:nvSpPr>
          <p:cNvPr id="3" name="Content Placeholder 2"/>
          <p:cNvSpPr>
            <a:spLocks noGrp="1"/>
          </p:cNvSpPr>
          <p:nvPr>
            <p:ph sz="quarter" idx="1"/>
          </p:nvPr>
        </p:nvSpPr>
        <p:spPr/>
        <p:txBody>
          <a:bodyPr>
            <a:normAutofit fontScale="92500" lnSpcReduction="20000"/>
          </a:bodyPr>
          <a:lstStyle/>
          <a:p>
            <a:pPr lvl="0"/>
            <a:r>
              <a:rPr lang="en-US" dirty="0"/>
              <a:t>Employers should offer, on a regular basis and in a universal manner, compliance trainings that include the content and follow the structural principles described in this report, and which are offered on a dynamic and repeated basis to all employees.</a:t>
            </a:r>
          </a:p>
          <a:p>
            <a:pPr lvl="0"/>
            <a:r>
              <a:rPr lang="en-US" dirty="0"/>
              <a:t>Employers should dedicate sufficient resources to train middle-management and first-line supervisors on how to respond effectively to harassment that they observe, that is reported to them, or of which they have knowledge or information - even before such harassment reaches a legally-actionable level.</a:t>
            </a:r>
          </a:p>
          <a:p>
            <a:endParaRPr lang="en-US" dirty="0"/>
          </a:p>
        </p:txBody>
      </p:sp>
    </p:spTree>
    <p:extLst>
      <p:ext uri="{BB962C8B-B14F-4D97-AF65-F5344CB8AC3E}">
        <p14:creationId xmlns:p14="http://schemas.microsoft.com/office/powerpoint/2010/main" val="147651212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533400"/>
            <a:ext cx="8153400" cy="990600"/>
          </a:xfrm>
        </p:spPr>
        <p:txBody>
          <a:bodyPr>
            <a:normAutofit fontScale="90000"/>
          </a:bodyPr>
          <a:lstStyle/>
          <a:p>
            <a:pPr algn="ctr"/>
            <a:r>
              <a:rPr lang="en-US" sz="3100" b="1" i="1" dirty="0"/>
              <a:t>Recommendations Regarding Workplace Civility and Bystander Intervention Training</a:t>
            </a:r>
            <a:r>
              <a:rPr lang="en-US" b="1" dirty="0"/>
              <a:t/>
            </a:r>
            <a:br>
              <a:rPr lang="en-US" b="1" dirty="0"/>
            </a:br>
            <a:endParaRPr lang="en-US" dirty="0"/>
          </a:p>
        </p:txBody>
      </p:sp>
      <p:sp>
        <p:nvSpPr>
          <p:cNvPr id="3" name="Content Placeholder 2"/>
          <p:cNvSpPr>
            <a:spLocks noGrp="1"/>
          </p:cNvSpPr>
          <p:nvPr>
            <p:ph sz="quarter" idx="1"/>
          </p:nvPr>
        </p:nvSpPr>
        <p:spPr/>
        <p:txBody>
          <a:bodyPr/>
          <a:lstStyle/>
          <a:p>
            <a:r>
              <a:rPr lang="en-US" dirty="0"/>
              <a:t>Employers should consider including workplace civility training and bystander intervention training as part of a holistic harassment prevention program.</a:t>
            </a:r>
          </a:p>
          <a:p>
            <a:endParaRPr lang="en-US" dirty="0"/>
          </a:p>
        </p:txBody>
      </p:sp>
    </p:spTree>
    <p:extLst>
      <p:ext uri="{BB962C8B-B14F-4D97-AF65-F5344CB8AC3E}">
        <p14:creationId xmlns:p14="http://schemas.microsoft.com/office/powerpoint/2010/main" val="17228942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normAutofit fontScale="90000"/>
          </a:bodyPr>
          <a:lstStyle/>
          <a:p>
            <a:r>
              <a:rPr lang="en-US" sz="3200" dirty="0">
                <a:solidFill>
                  <a:schemeClr val="tx1"/>
                </a:solidFill>
                <a:latin typeface="Arial" pitchFamily="34" charset="0"/>
                <a:cs typeface="Arial" pitchFamily="34" charset="0"/>
              </a:rPr>
              <a:t>EEOC 2016 Report:  Select Task Force on the Study of Harassment in the Workplace</a:t>
            </a:r>
          </a:p>
        </p:txBody>
      </p:sp>
      <p:sp>
        <p:nvSpPr>
          <p:cNvPr id="31747" name="Rectangle 3"/>
          <p:cNvSpPr>
            <a:spLocks noGrp="1" noChangeArrowheads="1"/>
          </p:cNvSpPr>
          <p:nvPr>
            <p:ph idx="1"/>
          </p:nvPr>
        </p:nvSpPr>
        <p:spPr>
          <a:xfrm>
            <a:off x="460248" y="2362200"/>
            <a:ext cx="8305800" cy="4114800"/>
          </a:xfrm>
        </p:spPr>
        <p:txBody>
          <a:bodyPr>
            <a:normAutofit/>
          </a:bodyPr>
          <a:lstStyle/>
          <a:p>
            <a:r>
              <a:rPr lang="en-US" sz="2600" dirty="0">
                <a:latin typeface="Arial" pitchFamily="34" charset="0"/>
                <a:cs typeface="Arial" pitchFamily="34" charset="0"/>
              </a:rPr>
              <a:t>Stop focusing on legal liability</a:t>
            </a:r>
          </a:p>
          <a:p>
            <a:r>
              <a:rPr lang="en-US" sz="2600" dirty="0">
                <a:latin typeface="Arial" pitchFamily="34" charset="0"/>
                <a:cs typeface="Arial" pitchFamily="34" charset="0"/>
              </a:rPr>
              <a:t>Stop focusing merely on “compliance” mentality</a:t>
            </a:r>
          </a:p>
          <a:p>
            <a:r>
              <a:rPr lang="en-US" sz="2600" dirty="0">
                <a:latin typeface="Arial" pitchFamily="34" charset="0"/>
                <a:cs typeface="Arial" pitchFamily="34" charset="0"/>
              </a:rPr>
              <a:t>Focus on what really works in prevention</a:t>
            </a:r>
          </a:p>
          <a:p>
            <a:pPr lvl="1"/>
            <a:r>
              <a:rPr lang="en-US" sz="2400" dirty="0">
                <a:latin typeface="Arial" pitchFamily="34" charset="0"/>
                <a:cs typeface="Arial" pitchFamily="34" charset="0"/>
              </a:rPr>
              <a:t>“Preventing harassment from occurring in the first place is far preferable to remedying its consequences.”</a:t>
            </a:r>
            <a:endParaRPr lang="en-US" sz="2000" dirty="0">
              <a:latin typeface="Arial" pitchFamily="34" charset="0"/>
              <a:cs typeface="Arial" pitchFamily="34" charset="0"/>
            </a:endParaRPr>
          </a:p>
          <a:p>
            <a:endParaRPr lang="en-US" sz="2600" b="1" dirty="0">
              <a:solidFill>
                <a:schemeClr val="accent1">
                  <a:lumMod val="75000"/>
                </a:schemeClr>
              </a:solidFill>
              <a:latin typeface="Arial" pitchFamily="34" charset="0"/>
              <a:cs typeface="Arial" pitchFamily="34" charset="0"/>
            </a:endParaRPr>
          </a:p>
          <a:p>
            <a:pPr lvl="1">
              <a:buFontTx/>
              <a:buNone/>
            </a:pPr>
            <a:endParaRPr lang="en-US" sz="2600" b="1" dirty="0">
              <a:solidFill>
                <a:schemeClr val="accent1">
                  <a:lumMod val="75000"/>
                </a:schemeClr>
              </a:solidFill>
              <a:latin typeface="Arial" pitchFamily="34" charset="0"/>
              <a:cs typeface="Arial" pitchFamily="34" charset="0"/>
            </a:endParaRPr>
          </a:p>
          <a:p>
            <a:pPr>
              <a:buFontTx/>
              <a:buNone/>
            </a:pPr>
            <a:endParaRPr lang="en-US" sz="2400" b="1" dirty="0">
              <a:solidFill>
                <a:schemeClr val="accent1">
                  <a:lumMod val="75000"/>
                </a:schemeClr>
              </a:solidFill>
              <a:latin typeface="Arial" pitchFamily="34" charset="0"/>
              <a:cs typeface="Arial" pitchFamily="34" charset="0"/>
            </a:endParaRPr>
          </a:p>
        </p:txBody>
      </p:sp>
    </p:spTree>
    <p:extLst>
      <p:ext uri="{BB962C8B-B14F-4D97-AF65-F5344CB8AC3E}">
        <p14:creationId xmlns:p14="http://schemas.microsoft.com/office/powerpoint/2010/main" val="2474986739"/>
      </p:ext>
    </p:extLst>
  </p:cSld>
  <p:clrMapOvr>
    <a:masterClrMapping/>
  </p:clrMapOvr>
  <p:transition spd="med">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Rectangle 2"/>
          <p:cNvSpPr/>
          <p:nvPr/>
        </p:nvSpPr>
        <p:spPr>
          <a:xfrm>
            <a:off x="152400" y="1600200"/>
            <a:ext cx="8991600" cy="4164217"/>
          </a:xfrm>
          <a:prstGeom prst="rect">
            <a:avLst/>
          </a:prstGeom>
        </p:spPr>
        <p:txBody>
          <a:bodyPr wrap="square">
            <a:spAutoFit/>
          </a:bodyPr>
          <a:lstStyle/>
          <a:p>
            <a:pPr marL="228600" marR="0" indent="228600">
              <a:lnSpc>
                <a:spcPct val="110000"/>
              </a:lnSpc>
              <a:spcBef>
                <a:spcPts val="0"/>
              </a:spcBef>
              <a:spcAft>
                <a:spcPts val="600"/>
              </a:spcAft>
            </a:pPr>
            <a:r>
              <a:rPr lang="en-US" sz="2400" dirty="0">
                <a:latin typeface="Times New Roman" panose="02020603050405020304" pitchFamily="18" charset="0"/>
                <a:ea typeface="Arial,Times New Roman"/>
                <a:cs typeface="Times New Roman" panose="02020603050405020304" pitchFamily="18" charset="0"/>
              </a:rPr>
              <a:t>In the 1980’s, it appeared possible to curtail and even eliminate harassment simply by enacting laws and developing policies.  Few foresaw that laws could be “bent,” if not broken; that rigorous legal and grievance processes might be cited as deterrents to reportage; that approaches that worked well in some organizational settings would fail in others; that perceptions of what constitutes harassing behaviors could be influenced by individual, cultural, and generational, as well as gender, variables—in short, that understanding and preventing sexual harassment would be an ongoing, never-quite-final endeavor. </a:t>
            </a:r>
            <a:endParaRPr lang="en-US" sz="2400" dirty="0">
              <a:latin typeface="Century Gothic" panose="020B0502020202020204" pitchFamily="34" charset="0"/>
              <a:ea typeface="Times New Roman" panose="02020603050405020304" pitchFamily="18" charset="0"/>
              <a:cs typeface="Times New Roman" panose="02020603050405020304" pitchFamily="18" charset="0"/>
            </a:endParaRPr>
          </a:p>
          <a:p>
            <a:r>
              <a:rPr lang="en-US" sz="1100" dirty="0" err="1">
                <a:latin typeface="Times New Roman" panose="02020603050405020304" pitchFamily="18" charset="0"/>
                <a:ea typeface="Times New Roman" panose="02020603050405020304" pitchFamily="18" charset="0"/>
                <a:cs typeface="Times New Roman" panose="02020603050405020304" pitchFamily="18" charset="0"/>
              </a:rPr>
              <a:t>Dziech</a:t>
            </a:r>
            <a:r>
              <a:rPr lang="en-US" sz="1100" dirty="0">
                <a:latin typeface="Times New Roman" panose="02020603050405020304" pitchFamily="18" charset="0"/>
                <a:ea typeface="Times New Roman" panose="02020603050405020304" pitchFamily="18" charset="0"/>
                <a:cs typeface="Times New Roman" panose="02020603050405020304" pitchFamily="18" charset="0"/>
              </a:rPr>
              <a:t>, Billie Wright &amp; Hawkins, Michael W.  </a:t>
            </a:r>
            <a:r>
              <a:rPr lang="en-US" sz="1100" b="1" dirty="0">
                <a:latin typeface="Times New Roman" panose="02020603050405020304" pitchFamily="18" charset="0"/>
                <a:ea typeface="Times New Roman" panose="02020603050405020304" pitchFamily="18" charset="0"/>
                <a:cs typeface="Times New Roman" panose="02020603050405020304" pitchFamily="18" charset="0"/>
              </a:rPr>
              <a:t>Sexual Harassment in Higher Education:  Reflections and New Perspectives</a:t>
            </a:r>
            <a:r>
              <a:rPr lang="en-US" sz="1100" dirty="0">
                <a:latin typeface="Times New Roman" panose="02020603050405020304" pitchFamily="18" charset="0"/>
                <a:ea typeface="Times New Roman" panose="02020603050405020304" pitchFamily="18" charset="0"/>
                <a:cs typeface="Times New Roman" panose="02020603050405020304" pitchFamily="18" charset="0"/>
              </a:rPr>
              <a:t>, p. 32 , Garland Publishing (1998)</a:t>
            </a:r>
            <a:endParaRPr lang="en-US" sz="1100" dirty="0">
              <a:effectLst/>
              <a:latin typeface="Century Gothic" panose="020B0502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631099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Systems thinking</a:t>
            </a:r>
          </a:p>
        </p:txBody>
      </p:sp>
      <p:sp>
        <p:nvSpPr>
          <p:cNvPr id="3" name="Content Placeholder 2"/>
          <p:cNvSpPr>
            <a:spLocks noGrp="1"/>
          </p:cNvSpPr>
          <p:nvPr>
            <p:ph sz="quarter" idx="1"/>
          </p:nvPr>
        </p:nvSpPr>
        <p:spPr/>
        <p:txBody>
          <a:bodyPr/>
          <a:lstStyle/>
          <a:p>
            <a:r>
              <a:rPr lang="en-US" dirty="0"/>
              <a:t>Culture</a:t>
            </a:r>
          </a:p>
          <a:p>
            <a:r>
              <a:rPr lang="en-US" dirty="0"/>
              <a:t>Leadership &amp; HR roles</a:t>
            </a:r>
          </a:p>
          <a:p>
            <a:r>
              <a:rPr lang="en-US" dirty="0"/>
              <a:t>Understanding psychological antecedents &amp; responses</a:t>
            </a:r>
          </a:p>
        </p:txBody>
      </p:sp>
    </p:spTree>
    <p:extLst>
      <p:ext uri="{BB962C8B-B14F-4D97-AF65-F5344CB8AC3E}">
        <p14:creationId xmlns:p14="http://schemas.microsoft.com/office/powerpoint/2010/main" val="19867639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a:lstStyle/>
          <a:p>
            <a:pPr algn="ctr"/>
            <a:r>
              <a:rPr lang="en-US" dirty="0"/>
              <a:t>The Big Picture</a:t>
            </a:r>
          </a:p>
        </p:txBody>
      </p:sp>
      <p:pic>
        <p:nvPicPr>
          <p:cNvPr id="2" name="Picture 1"/>
          <p:cNvPicPr>
            <a:picLocks noChangeAspect="1"/>
          </p:cNvPicPr>
          <p:nvPr/>
        </p:nvPicPr>
        <p:blipFill>
          <a:blip r:embed="rId3"/>
          <a:stretch>
            <a:fillRect/>
          </a:stretch>
        </p:blipFill>
        <p:spPr>
          <a:xfrm>
            <a:off x="595632" y="1524000"/>
            <a:ext cx="7991161" cy="4495800"/>
          </a:xfrm>
          <a:prstGeom prst="rect">
            <a:avLst/>
          </a:prstGeom>
        </p:spPr>
      </p:pic>
    </p:spTree>
    <p:extLst>
      <p:ext uri="{BB962C8B-B14F-4D97-AF65-F5344CB8AC3E}">
        <p14:creationId xmlns:p14="http://schemas.microsoft.com/office/powerpoint/2010/main" val="42265365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Important to Note</a:t>
            </a:r>
          </a:p>
        </p:txBody>
      </p:sp>
      <p:sp>
        <p:nvSpPr>
          <p:cNvPr id="3" name="Content Placeholder 2"/>
          <p:cNvSpPr>
            <a:spLocks noGrp="1"/>
          </p:cNvSpPr>
          <p:nvPr>
            <p:ph idx="1"/>
          </p:nvPr>
        </p:nvSpPr>
        <p:spPr/>
        <p:txBody>
          <a:bodyPr>
            <a:normAutofit/>
          </a:bodyPr>
          <a:lstStyle/>
          <a:p>
            <a:r>
              <a:rPr lang="en-US" dirty="0"/>
              <a:t>Legal standard: absolute minimum</a:t>
            </a:r>
          </a:p>
          <a:p>
            <a:r>
              <a:rPr lang="en-US" dirty="0"/>
              <a:t>Most organizations: workplace conduct norms that go beyond the minimum</a:t>
            </a:r>
          </a:p>
          <a:p>
            <a:r>
              <a:rPr lang="en-US" dirty="0"/>
              <a:t>Organization’s values drive behavioral rules as well. </a:t>
            </a:r>
          </a:p>
          <a:p>
            <a:r>
              <a:rPr lang="en-US" dirty="0"/>
              <a:t>Leadership=culture=behavior</a:t>
            </a:r>
          </a:p>
        </p:txBody>
      </p:sp>
    </p:spTree>
    <p:extLst>
      <p:ext uri="{BB962C8B-B14F-4D97-AF65-F5344CB8AC3E}">
        <p14:creationId xmlns:p14="http://schemas.microsoft.com/office/powerpoint/2010/main" val="2171744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Some things to think about</a:t>
            </a:r>
          </a:p>
        </p:txBody>
      </p:sp>
      <p:sp>
        <p:nvSpPr>
          <p:cNvPr id="4" name="Content Placeholder 3"/>
          <p:cNvSpPr>
            <a:spLocks noGrp="1"/>
          </p:cNvSpPr>
          <p:nvPr>
            <p:ph sz="quarter" idx="1"/>
          </p:nvPr>
        </p:nvSpPr>
        <p:spPr/>
        <p:txBody>
          <a:bodyPr>
            <a:normAutofit/>
          </a:bodyPr>
          <a:lstStyle/>
          <a:p>
            <a:r>
              <a:rPr lang="en-US" dirty="0"/>
              <a:t>How does leadership of the organization communicate the organizational value of prevention? </a:t>
            </a:r>
          </a:p>
          <a:p>
            <a:r>
              <a:rPr lang="en-US" dirty="0"/>
              <a:t>How does the organizational culture support prevention? </a:t>
            </a:r>
          </a:p>
          <a:p>
            <a:r>
              <a:rPr lang="en-US" dirty="0"/>
              <a:t>Is the workforce more vulnerable to harassing behaviors, requiring more effort at prevention?</a:t>
            </a:r>
          </a:p>
          <a:p>
            <a:endParaRPr lang="en-US" dirty="0"/>
          </a:p>
        </p:txBody>
      </p:sp>
    </p:spTree>
    <p:extLst>
      <p:ext uri="{BB962C8B-B14F-4D97-AF65-F5344CB8AC3E}">
        <p14:creationId xmlns:p14="http://schemas.microsoft.com/office/powerpoint/2010/main" val="3324849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TIMING" val="|0.4|4.4|1.3|1.7|1.6|1.9|2.8|1.9|1.4|3.5"/>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Median</Template>
  <TotalTime>13622</TotalTime>
  <Words>2383</Words>
  <Application>Microsoft Office PowerPoint</Application>
  <PresentationFormat>On-screen Show (4:3)</PresentationFormat>
  <Paragraphs>183</Paragraphs>
  <Slides>35</Slides>
  <Notes>11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35</vt:i4>
      </vt:variant>
    </vt:vector>
  </HeadingPairs>
  <TitlesOfParts>
    <vt:vector size="45" baseType="lpstr">
      <vt:lpstr>Arial</vt:lpstr>
      <vt:lpstr>Arial Narrow</vt:lpstr>
      <vt:lpstr>Arial,Times New Roman</vt:lpstr>
      <vt:lpstr>Calibri</vt:lpstr>
      <vt:lpstr>Century Gothic</vt:lpstr>
      <vt:lpstr>Times New Roman</vt:lpstr>
      <vt:lpstr>Tw Cen MT</vt:lpstr>
      <vt:lpstr>Wingdings</vt:lpstr>
      <vt:lpstr>Wingdings 2</vt:lpstr>
      <vt:lpstr>Median</vt:lpstr>
      <vt:lpstr>REBOOTING HARASSMENT PREVENTION</vt:lpstr>
      <vt:lpstr>What Do We Mean “Reboot”?</vt:lpstr>
      <vt:lpstr>Why do we need to reboot?</vt:lpstr>
      <vt:lpstr>EEOC 2016 Report:  Select Task Force on the Study of Harassment in the Workplace</vt:lpstr>
      <vt:lpstr>PowerPoint Presentation</vt:lpstr>
      <vt:lpstr>Systems thinking</vt:lpstr>
      <vt:lpstr>The Big Picture</vt:lpstr>
      <vt:lpstr>Important to Note</vt:lpstr>
      <vt:lpstr>Some things to think about</vt:lpstr>
      <vt:lpstr>Some things to think about</vt:lpstr>
      <vt:lpstr>More vulnerable workforces</vt:lpstr>
      <vt:lpstr>Rebooting requires</vt:lpstr>
      <vt:lpstr>The Big Picture</vt:lpstr>
      <vt:lpstr>Leadership=Culture</vt:lpstr>
      <vt:lpstr>HR: Leadership  &amp; Contribution to Prevention</vt:lpstr>
      <vt:lpstr>The Big Picture</vt:lpstr>
      <vt:lpstr>Training</vt:lpstr>
      <vt:lpstr>Common Psychological Responses to Harassment (Coping)</vt:lpstr>
      <vt:lpstr>PowerPoint Presentation</vt:lpstr>
      <vt:lpstr>Why do employees hesitate to report discrimination, workplace harassment and sexual harassment? </vt:lpstr>
      <vt:lpstr>The Big Picture</vt:lpstr>
      <vt:lpstr>Policies</vt:lpstr>
      <vt:lpstr>Policies</vt:lpstr>
      <vt:lpstr>The Big Picture</vt:lpstr>
      <vt:lpstr>Accountability</vt:lpstr>
      <vt:lpstr>The Big Picture</vt:lpstr>
      <vt:lpstr>Aftermath</vt:lpstr>
      <vt:lpstr>The Big Picture</vt:lpstr>
      <vt:lpstr>Ongoing Development</vt:lpstr>
      <vt:lpstr>Need more?  Contact: </vt:lpstr>
      <vt:lpstr>Appendix:  EEOC Recommendations</vt:lpstr>
      <vt:lpstr>Recommendations Regarding Workplace Leadership and Accountability </vt:lpstr>
      <vt:lpstr>Recommendations Regarding Harassment Prevention Policies and Procedures </vt:lpstr>
      <vt:lpstr>Recommendations Regarding Anti-Harassment Compliance Training </vt:lpstr>
      <vt:lpstr>Recommendations Regarding Workplace Civility and Bystander Intervention Training </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WFouser</dc:creator>
  <cp:lastModifiedBy>Carol Anderson</cp:lastModifiedBy>
  <cp:revision>66</cp:revision>
  <cp:lastPrinted>2017-06-05T16:55:41Z</cp:lastPrinted>
  <dcterms:created xsi:type="dcterms:W3CDTF">2013-04-23T17:47:41Z</dcterms:created>
  <dcterms:modified xsi:type="dcterms:W3CDTF">2017-06-13T22:31:07Z</dcterms:modified>
</cp:coreProperties>
</file>